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67" r:id="rId3"/>
    <p:sldId id="275" r:id="rId4"/>
    <p:sldId id="277" r:id="rId5"/>
    <p:sldId id="274" r:id="rId6"/>
    <p:sldId id="280" r:id="rId7"/>
    <p:sldId id="273" r:id="rId8"/>
    <p:sldId id="283" r:id="rId9"/>
    <p:sldId id="284" r:id="rId10"/>
    <p:sldId id="269" r:id="rId11"/>
    <p:sldId id="285" r:id="rId12"/>
    <p:sldId id="282" r:id="rId13"/>
    <p:sldId id="271" r:id="rId14"/>
    <p:sldId id="281" r:id="rId15"/>
    <p:sldId id="278" r:id="rId16"/>
    <p:sldId id="286" r:id="rId17"/>
    <p:sldId id="372" r:id="rId18"/>
    <p:sldId id="365" r:id="rId19"/>
    <p:sldId id="369" r:id="rId20"/>
    <p:sldId id="358" r:id="rId21"/>
    <p:sldId id="359" r:id="rId22"/>
    <p:sldId id="354" r:id="rId23"/>
    <p:sldId id="364" r:id="rId24"/>
    <p:sldId id="360" r:id="rId25"/>
    <p:sldId id="367" r:id="rId26"/>
    <p:sldId id="368" r:id="rId27"/>
    <p:sldId id="366" r:id="rId28"/>
    <p:sldId id="361" r:id="rId29"/>
    <p:sldId id="362" r:id="rId30"/>
    <p:sldId id="370" r:id="rId31"/>
    <p:sldId id="371" r:id="rId32"/>
    <p:sldId id="363" r:id="rId33"/>
    <p:sldId id="270" r:id="rId34"/>
    <p:sldId id="33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143" autoAdjust="0"/>
  </p:normalViewPr>
  <p:slideViewPr>
    <p:cSldViewPr>
      <p:cViewPr varScale="1">
        <p:scale>
          <a:sx n="84" d="100"/>
          <a:sy n="84" d="100"/>
        </p:scale>
        <p:origin x="9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rdo\Downloads\tmis%20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ordo\Downloads\tmis%20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ordo\Downloads\tmis%20resul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Executive Function Change</a:t>
            </a:r>
          </a:p>
        </c:rich>
      </c:tx>
      <c:layout>
        <c:manualLayout>
          <c:xMode val="edge"/>
          <c:yMode val="edge"/>
          <c:x val="0.19534620952649981"/>
          <c:y val="4.8428486986503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Executive Function</c:v>
          </c:tx>
          <c:spPr>
            <a:solidFill>
              <a:schemeClr val="accent1"/>
            </a:solidFill>
            <a:ln>
              <a:noFill/>
            </a:ln>
            <a:effectLst/>
          </c:spPr>
          <c:invertIfNegative val="0"/>
          <c:cat>
            <c:strLit>
              <c:ptCount val="2"/>
              <c:pt idx="0">
                <c:v>Active</c:v>
              </c:pt>
              <c:pt idx="1">
                <c:v> Sham</c:v>
              </c:pt>
            </c:strLit>
          </c:cat>
          <c:val>
            <c:numRef>
              <c:f>Sheet1!$D$14:$E$14</c:f>
              <c:numCache>
                <c:formatCode>General</c:formatCode>
                <c:ptCount val="2"/>
                <c:pt idx="0">
                  <c:v>2.23</c:v>
                </c:pt>
                <c:pt idx="1">
                  <c:v>-0.23</c:v>
                </c:pt>
              </c:numCache>
            </c:numRef>
          </c:val>
          <c:extLst>
            <c:ext xmlns:c16="http://schemas.microsoft.com/office/drawing/2014/chart" uri="{C3380CC4-5D6E-409C-BE32-E72D297353CC}">
              <c16:uniqueId val="{00000000-0385-4710-B65C-1D96DA994C71}"/>
            </c:ext>
          </c:extLst>
        </c:ser>
        <c:dLbls>
          <c:showLegendKey val="0"/>
          <c:showVal val="0"/>
          <c:showCatName val="0"/>
          <c:showSerName val="0"/>
          <c:showPercent val="0"/>
          <c:showBubbleSize val="0"/>
        </c:dLbls>
        <c:gapWidth val="219"/>
        <c:overlap val="-27"/>
        <c:axId val="870407599"/>
        <c:axId val="1040168687"/>
      </c:barChart>
      <c:catAx>
        <c:axId val="8704075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168687"/>
        <c:crosses val="autoZero"/>
        <c:auto val="1"/>
        <c:lblAlgn val="ctr"/>
        <c:lblOffset val="100"/>
        <c:noMultiLvlLbl val="0"/>
      </c:catAx>
      <c:valAx>
        <c:axId val="1040168687"/>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407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Postconcussive</a:t>
            </a:r>
            <a:r>
              <a:rPr lang="en-US" baseline="0"/>
              <a:t> Symptoms</a:t>
            </a:r>
            <a:r>
              <a:rPr lang="en-US"/>
              <a:t> Change</a:t>
            </a:r>
          </a:p>
        </c:rich>
      </c:tx>
      <c:layout>
        <c:manualLayout>
          <c:xMode val="edge"/>
          <c:yMode val="edge"/>
          <c:x val="0.19338774059492564"/>
          <c:y val="2.64781701599154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Postconcussive sympotms (NSI) Change</c:v>
          </c:tx>
          <c:spPr>
            <a:solidFill>
              <a:schemeClr val="accent1"/>
            </a:solidFill>
            <a:ln>
              <a:noFill/>
            </a:ln>
            <a:effectLst/>
          </c:spPr>
          <c:invertIfNegative val="0"/>
          <c:cat>
            <c:strLit>
              <c:ptCount val="2"/>
              <c:pt idx="0">
                <c:v>Active</c:v>
              </c:pt>
              <c:pt idx="1">
                <c:v> Sham</c:v>
              </c:pt>
            </c:strLit>
          </c:cat>
          <c:val>
            <c:numRef>
              <c:f>Sheet1!$D$17:$E$17</c:f>
              <c:numCache>
                <c:formatCode>General</c:formatCode>
                <c:ptCount val="2"/>
                <c:pt idx="0">
                  <c:v>-4.5</c:v>
                </c:pt>
                <c:pt idx="1">
                  <c:v>-0.31</c:v>
                </c:pt>
              </c:numCache>
            </c:numRef>
          </c:val>
          <c:extLst>
            <c:ext xmlns:c16="http://schemas.microsoft.com/office/drawing/2014/chart" uri="{C3380CC4-5D6E-409C-BE32-E72D297353CC}">
              <c16:uniqueId val="{00000000-1E2D-4AA5-86F9-A671AC170462}"/>
            </c:ext>
          </c:extLst>
        </c:ser>
        <c:dLbls>
          <c:showLegendKey val="0"/>
          <c:showVal val="0"/>
          <c:showCatName val="0"/>
          <c:showSerName val="0"/>
          <c:showPercent val="0"/>
          <c:showBubbleSize val="0"/>
        </c:dLbls>
        <c:gapWidth val="219"/>
        <c:overlap val="-27"/>
        <c:axId val="870407599"/>
        <c:axId val="1040168687"/>
      </c:barChart>
      <c:catAx>
        <c:axId val="8704075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168687"/>
        <c:crosses val="autoZero"/>
        <c:auto val="1"/>
        <c:lblAlgn val="ctr"/>
        <c:lblOffset val="0"/>
        <c:noMultiLvlLbl val="0"/>
      </c:catAx>
      <c:valAx>
        <c:axId val="1040168687"/>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407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Sleep Quality</a:t>
            </a:r>
            <a:r>
              <a:rPr lang="en-US" baseline="0"/>
              <a:t> Change</a:t>
            </a:r>
            <a:endParaRPr lang="en-US"/>
          </a:p>
        </c:rich>
      </c:tx>
      <c:layout>
        <c:manualLayout>
          <c:xMode val="edge"/>
          <c:yMode val="edge"/>
          <c:x val="0.3379096675415573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Sleep behavior (PSQI)</c:v>
          </c:tx>
          <c:spPr>
            <a:solidFill>
              <a:schemeClr val="accent1"/>
            </a:solidFill>
            <a:ln>
              <a:noFill/>
            </a:ln>
            <a:effectLst/>
          </c:spPr>
          <c:invertIfNegative val="0"/>
          <c:cat>
            <c:strLit>
              <c:ptCount val="2"/>
              <c:pt idx="0">
                <c:v>Active</c:v>
              </c:pt>
              <c:pt idx="1">
                <c:v> Sham</c:v>
              </c:pt>
            </c:strLit>
          </c:cat>
          <c:val>
            <c:numRef>
              <c:f>Sheet1!$D$19:$E$19</c:f>
              <c:numCache>
                <c:formatCode>General</c:formatCode>
                <c:ptCount val="2"/>
                <c:pt idx="0">
                  <c:v>-3</c:v>
                </c:pt>
                <c:pt idx="1">
                  <c:v>0.23</c:v>
                </c:pt>
              </c:numCache>
            </c:numRef>
          </c:val>
          <c:extLst>
            <c:ext xmlns:c16="http://schemas.microsoft.com/office/drawing/2014/chart" uri="{C3380CC4-5D6E-409C-BE32-E72D297353CC}">
              <c16:uniqueId val="{00000000-6BC3-4EE1-9453-CE2AEBCBE945}"/>
            </c:ext>
          </c:extLst>
        </c:ser>
        <c:dLbls>
          <c:showLegendKey val="0"/>
          <c:showVal val="0"/>
          <c:showCatName val="0"/>
          <c:showSerName val="0"/>
          <c:showPercent val="0"/>
          <c:showBubbleSize val="0"/>
        </c:dLbls>
        <c:gapWidth val="219"/>
        <c:overlap val="-27"/>
        <c:axId val="870407599"/>
        <c:axId val="1040168687"/>
      </c:barChart>
      <c:catAx>
        <c:axId val="8704075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168687"/>
        <c:crosses val="autoZero"/>
        <c:auto val="1"/>
        <c:lblAlgn val="ctr"/>
        <c:lblOffset val="0"/>
        <c:noMultiLvlLbl val="0"/>
      </c:catAx>
      <c:valAx>
        <c:axId val="1040168687"/>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407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Depression </a:t>
            </a:r>
            <a:r>
              <a:rPr lang="en-US" baseline="0"/>
              <a:t>Change</a:t>
            </a:r>
            <a:endParaRPr lang="en-US"/>
          </a:p>
        </c:rich>
      </c:tx>
      <c:layout>
        <c:manualLayout>
          <c:xMode val="edge"/>
          <c:yMode val="edge"/>
          <c:x val="0.33790966754155732"/>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Depression (PHQ-9)</c:v>
          </c:tx>
          <c:spPr>
            <a:solidFill>
              <a:schemeClr val="accent1"/>
            </a:solidFill>
            <a:ln>
              <a:noFill/>
            </a:ln>
            <a:effectLst/>
          </c:spPr>
          <c:invertIfNegative val="0"/>
          <c:cat>
            <c:strLit>
              <c:ptCount val="2"/>
              <c:pt idx="0">
                <c:v>Active</c:v>
              </c:pt>
              <c:pt idx="1">
                <c:v> Sham</c:v>
              </c:pt>
            </c:strLit>
          </c:cat>
          <c:val>
            <c:numRef>
              <c:f>Sheet1!$D$20:$E$20</c:f>
              <c:numCache>
                <c:formatCode>General</c:formatCode>
                <c:ptCount val="2"/>
                <c:pt idx="0">
                  <c:v>-1</c:v>
                </c:pt>
                <c:pt idx="1">
                  <c:v>-0.12</c:v>
                </c:pt>
              </c:numCache>
            </c:numRef>
          </c:val>
          <c:extLst>
            <c:ext xmlns:c16="http://schemas.microsoft.com/office/drawing/2014/chart" uri="{C3380CC4-5D6E-409C-BE32-E72D297353CC}">
              <c16:uniqueId val="{00000000-856B-49CF-A148-953BC4F14E14}"/>
            </c:ext>
          </c:extLst>
        </c:ser>
        <c:dLbls>
          <c:showLegendKey val="0"/>
          <c:showVal val="0"/>
          <c:showCatName val="0"/>
          <c:showSerName val="0"/>
          <c:showPercent val="0"/>
          <c:showBubbleSize val="0"/>
        </c:dLbls>
        <c:gapWidth val="219"/>
        <c:overlap val="-27"/>
        <c:axId val="870407599"/>
        <c:axId val="1040168687"/>
      </c:barChart>
      <c:catAx>
        <c:axId val="8704075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0168687"/>
        <c:crosses val="autoZero"/>
        <c:auto val="1"/>
        <c:lblAlgn val="ctr"/>
        <c:lblOffset val="0"/>
        <c:noMultiLvlLbl val="0"/>
      </c:catAx>
      <c:valAx>
        <c:axId val="1040168687"/>
        <c:scaling>
          <c:orientation val="minMax"/>
          <c:min val="-5.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0407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8E134-E690-4305-98DE-C114855FB381}" type="datetimeFigureOut">
              <a:rPr lang="en-US" smtClean="0"/>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B989E-9F15-48A4-9A31-A307C88CFE99}" type="slidenum">
              <a:rPr lang="en-US" smtClean="0"/>
              <a:t>‹#›</a:t>
            </a:fld>
            <a:endParaRPr lang="en-US"/>
          </a:p>
        </p:txBody>
      </p:sp>
    </p:spTree>
    <p:extLst>
      <p:ext uri="{BB962C8B-B14F-4D97-AF65-F5344CB8AC3E}">
        <p14:creationId xmlns:p14="http://schemas.microsoft.com/office/powerpoint/2010/main" val="261499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989E-9F15-48A4-9A31-A307C88CFE99}" type="slidenum">
              <a:rPr lang="en-US" smtClean="0"/>
              <a:t>2</a:t>
            </a:fld>
            <a:endParaRPr lang="en-US" dirty="0"/>
          </a:p>
        </p:txBody>
      </p:sp>
    </p:spTree>
    <p:extLst>
      <p:ext uri="{BB962C8B-B14F-4D97-AF65-F5344CB8AC3E}">
        <p14:creationId xmlns:p14="http://schemas.microsoft.com/office/powerpoint/2010/main" val="168562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228600" indent="-228600">
              <a:buAutoNum type="arabicPeriod"/>
            </a:pPr>
            <a:r>
              <a:rPr lang="en-US" dirty="0"/>
              <a:t>Alpha in particular is associated with alterations in cognitive state</a:t>
            </a:r>
          </a:p>
          <a:p>
            <a:pPr marL="228600" indent="-228600">
              <a:buAutoNum type="arabicPeriod"/>
            </a:pPr>
            <a:r>
              <a:rPr lang="en-US" dirty="0"/>
              <a:t>DeBlasio (2013): </a:t>
            </a:r>
            <a:r>
              <a:rPr lang="en-US" b="0" i="0" dirty="0">
                <a:solidFill>
                  <a:srgbClr val="2E2E2E"/>
                </a:solidFill>
                <a:effectLst/>
                <a:latin typeface="NexusSerif"/>
              </a:rPr>
              <a:t>Delta globally modulated the five ERP components — all amplitudes were more positive with high </a:t>
            </a:r>
            <a:r>
              <a:rPr lang="en-US" b="0" i="0" dirty="0" err="1">
                <a:solidFill>
                  <a:srgbClr val="2E2E2E"/>
                </a:solidFill>
                <a:effectLst/>
                <a:latin typeface="NexusSerif"/>
              </a:rPr>
              <a:t>prestimulus</a:t>
            </a:r>
            <a:r>
              <a:rPr lang="en-US" b="0" i="0" dirty="0">
                <a:solidFill>
                  <a:srgbClr val="2E2E2E"/>
                </a:solidFill>
                <a:effectLst/>
                <a:latin typeface="NexusSerif"/>
              </a:rPr>
              <a:t> delta, regardless of stimulus condition. (P1, N1, P2, N2, P3)</a:t>
            </a:r>
          </a:p>
          <a:p>
            <a:pPr marL="228600" indent="-228600">
              <a:buAutoNum type="arabicPeriod"/>
            </a:pPr>
            <a:r>
              <a:rPr lang="en-US" b="0" i="0" dirty="0">
                <a:solidFill>
                  <a:srgbClr val="2E2E2E"/>
                </a:solidFill>
                <a:effectLst/>
                <a:latin typeface="NexusSerif"/>
              </a:rPr>
              <a:t>Hypothesized a reduced amount of low-frequency power over a long vigilance task</a:t>
            </a:r>
            <a:endParaRPr lang="en-US" dirty="0"/>
          </a:p>
        </p:txBody>
      </p:sp>
    </p:spTree>
    <p:extLst>
      <p:ext uri="{BB962C8B-B14F-4D97-AF65-F5344CB8AC3E}">
        <p14:creationId xmlns:p14="http://schemas.microsoft.com/office/powerpoint/2010/main" val="142189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89177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instance, in LIMBIC-CENC in inpatient TBI sample 75% report affective symptoms and subjective sleep dysfunction</a:t>
            </a:r>
          </a:p>
          <a:p>
            <a:endParaRPr lang="en-US" dirty="0"/>
          </a:p>
        </p:txBody>
      </p:sp>
    </p:spTree>
    <p:extLst>
      <p:ext uri="{BB962C8B-B14F-4D97-AF65-F5344CB8AC3E}">
        <p14:creationId xmlns:p14="http://schemas.microsoft.com/office/powerpoint/2010/main" val="116346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References</a:t>
            </a:r>
          </a:p>
          <a:p>
            <a:pPr marL="228600" indent="-228600">
              <a:buAutoNum type="arabicPeriod"/>
            </a:pPr>
            <a:r>
              <a:rPr lang="en-US" dirty="0"/>
              <a:t>Nadeau 2013</a:t>
            </a:r>
          </a:p>
          <a:p>
            <a:pPr marL="228600" indent="-228600">
              <a:buAutoNum type="arabicPeriod"/>
            </a:pPr>
            <a:r>
              <a:rPr lang="en-US" dirty="0"/>
              <a:t>Lee 2018</a:t>
            </a:r>
          </a:p>
          <a:p>
            <a:pPr marL="228600" indent="-228600">
              <a:buAutoNum type="arabicPeriod"/>
            </a:pPr>
            <a:r>
              <a:rPr lang="en-US" dirty="0"/>
              <a:t>Neville 2019</a:t>
            </a:r>
          </a:p>
        </p:txBody>
      </p:sp>
    </p:spTree>
    <p:extLst>
      <p:ext uri="{BB962C8B-B14F-4D97-AF65-F5344CB8AC3E}">
        <p14:creationId xmlns:p14="http://schemas.microsoft.com/office/powerpoint/2010/main" val="178556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We don’t know of course, these are theories:</a:t>
            </a:r>
          </a:p>
          <a:p>
            <a:r>
              <a:rPr lang="en-US" dirty="0"/>
              <a:t>What is it biologically?</a:t>
            </a:r>
          </a:p>
          <a:p>
            <a:r>
              <a:rPr lang="en-US" dirty="0"/>
              <a:t>What is its functional significance? Not attention and learning as we saw</a:t>
            </a:r>
          </a:p>
        </p:txBody>
      </p:sp>
    </p:spTree>
    <p:extLst>
      <p:ext uri="{BB962C8B-B14F-4D97-AF65-F5344CB8AC3E}">
        <p14:creationId xmlns:p14="http://schemas.microsoft.com/office/powerpoint/2010/main" val="129254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2283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The people who made this possible. Thank you!</a:t>
            </a:r>
          </a:p>
        </p:txBody>
      </p:sp>
    </p:spTree>
    <p:extLst>
      <p:ext uri="{BB962C8B-B14F-4D97-AF65-F5344CB8AC3E}">
        <p14:creationId xmlns:p14="http://schemas.microsoft.com/office/powerpoint/2010/main" val="317971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B989E-9F15-48A4-9A31-A307C88CFE99}" type="slidenum">
              <a:rPr lang="en-US" smtClean="0"/>
              <a:t>13</a:t>
            </a:fld>
            <a:endParaRPr lang="en-US"/>
          </a:p>
        </p:txBody>
      </p:sp>
    </p:spTree>
    <p:extLst>
      <p:ext uri="{BB962C8B-B14F-4D97-AF65-F5344CB8AC3E}">
        <p14:creationId xmlns:p14="http://schemas.microsoft.com/office/powerpoint/2010/main" val="258026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261889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anose="020B0604020202020204" pitchFamily="34" charset="0"/>
              <a:buChar char="•"/>
            </a:pPr>
            <a:r>
              <a:rPr lang="en-US" dirty="0"/>
              <a:t>Other measures no change</a:t>
            </a:r>
          </a:p>
          <a:p>
            <a:endParaRPr lang="en-US" dirty="0"/>
          </a:p>
        </p:txBody>
      </p:sp>
    </p:spTree>
    <p:extLst>
      <p:ext uri="{BB962C8B-B14F-4D97-AF65-F5344CB8AC3E}">
        <p14:creationId xmlns:p14="http://schemas.microsoft.com/office/powerpoint/2010/main" val="30869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Cross over trial gives smaller effects than RCT because subjects serve as their own control and participant characteristics 100% controlled</a:t>
            </a:r>
          </a:p>
        </p:txBody>
      </p:sp>
    </p:spTree>
    <p:extLst>
      <p:ext uri="{BB962C8B-B14F-4D97-AF65-F5344CB8AC3E}">
        <p14:creationId xmlns:p14="http://schemas.microsoft.com/office/powerpoint/2010/main" val="118189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Scales are all set to 50% total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others showed same direction (active benefit): Fatigue, anxiety, cognitive concerns, emotional control, pain, headaches, positivity, self-efficacy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Blinding was successful…subjects were 50% accurate on condition guesses</a:t>
            </a:r>
          </a:p>
        </p:txBody>
      </p:sp>
    </p:spTree>
    <p:extLst>
      <p:ext uri="{BB962C8B-B14F-4D97-AF65-F5344CB8AC3E}">
        <p14:creationId xmlns:p14="http://schemas.microsoft.com/office/powerpoint/2010/main" val="174167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Hypothesis was partially confirmed- delta circuits affected (these are what is primarily altered in resting state in chronic </a:t>
            </a:r>
            <a:r>
              <a:rPr lang="en-US" dirty="0" err="1"/>
              <a:t>mTBI</a:t>
            </a:r>
            <a:r>
              <a:rPr lang="en-US" dirty="0"/>
              <a:t>)</a:t>
            </a:r>
          </a:p>
          <a:p>
            <a:endParaRPr lang="en-US" dirty="0"/>
          </a:p>
          <a:p>
            <a:r>
              <a:rPr lang="en-US" dirty="0"/>
              <a:t>Temporary – you can see it return to baseline in group A</a:t>
            </a:r>
          </a:p>
          <a:p>
            <a:endParaRPr lang="en-US" dirty="0"/>
          </a:p>
          <a:p>
            <a:r>
              <a:rPr lang="en-US" dirty="0"/>
              <a:t>Timing of measurement: captured long term elevation. SHOWS LONG TERM CHANGES FROM TMS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new phenomenon</a:t>
            </a:r>
          </a:p>
          <a:p>
            <a:endParaRPr lang="en-US" dirty="0"/>
          </a:p>
        </p:txBody>
      </p:sp>
    </p:spTree>
    <p:extLst>
      <p:ext uri="{BB962C8B-B14F-4D97-AF65-F5344CB8AC3E}">
        <p14:creationId xmlns:p14="http://schemas.microsoft.com/office/powerpoint/2010/main" val="332692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P=0.058</a:t>
            </a:r>
          </a:p>
          <a:p>
            <a:endParaRPr lang="en-US" dirty="0"/>
          </a:p>
          <a:p>
            <a:r>
              <a:rPr lang="en-US" dirty="0"/>
              <a:t>Delta power changes were not related to attention performance as we hypothesized. We DID see preliminary evidence the “late elevation” is related to symptom improvement, for depression and subjective executive function.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is resting delta power about? A mystery, but:</a:t>
            </a:r>
          </a:p>
          <a:p>
            <a:r>
              <a:rPr lang="en-US" sz="1200" b="0" i="0" kern="1200" dirty="0">
                <a:solidFill>
                  <a:schemeClr val="tx1"/>
                </a:solidFill>
                <a:effectLst/>
                <a:latin typeface="+mn-lt"/>
                <a:ea typeface="+mn-ea"/>
                <a:cs typeface="+mn-cs"/>
              </a:rPr>
              <a:t>1) Positive mood (Gartner 2014; </a:t>
            </a:r>
            <a:r>
              <a:rPr lang="en-US" sz="1200" b="0" i="0" kern="1200" dirty="0" err="1">
                <a:solidFill>
                  <a:schemeClr val="tx1"/>
                </a:solidFill>
                <a:effectLst/>
                <a:latin typeface="+mn-lt"/>
                <a:ea typeface="+mn-ea"/>
                <a:cs typeface="+mn-cs"/>
              </a:rPr>
              <a:t>Wyczesany</a:t>
            </a:r>
            <a:r>
              <a:rPr lang="en-US" sz="1200" b="0" i="0" kern="1200" dirty="0">
                <a:solidFill>
                  <a:schemeClr val="tx1"/>
                </a:solidFill>
                <a:effectLst/>
                <a:latin typeface="+mn-lt"/>
                <a:ea typeface="+mn-ea"/>
                <a:cs typeface="+mn-cs"/>
              </a:rPr>
              <a:t> 2008) and mood changes</a:t>
            </a:r>
          </a:p>
          <a:p>
            <a:r>
              <a:rPr lang="en-US" sz="1200" b="0" i="0" kern="1200" dirty="0">
                <a:solidFill>
                  <a:schemeClr val="tx1"/>
                </a:solidFill>
                <a:effectLst/>
                <a:latin typeface="+mn-lt"/>
                <a:ea typeface="+mn-ea"/>
                <a:cs typeface="+mn-cs"/>
              </a:rPr>
              <a:t>2) Concentration, default mode suppression, Suppression of external input: Sternberg and No-Go increase frontal delta</a:t>
            </a:r>
          </a:p>
          <a:p>
            <a:r>
              <a:rPr lang="en-US" sz="1200" b="0" i="0" kern="1200" dirty="0">
                <a:solidFill>
                  <a:schemeClr val="tx1"/>
                </a:solidFill>
                <a:effectLst/>
                <a:latin typeface="+mn-lt"/>
                <a:ea typeface="+mn-ea"/>
                <a:cs typeface="+mn-cs"/>
              </a:rPr>
              <a:t>Harmony (2013): “In conclusion, the results suggest that power increases of delta frequencies during mental tasks are associated with functional cortical deafferentation, or inhibition of the sensory afferences that interfere with internal concentration. ”</a:t>
            </a:r>
            <a:endParaRPr lang="en-US" dirty="0"/>
          </a:p>
        </p:txBody>
      </p:sp>
    </p:spTree>
    <p:extLst>
      <p:ext uri="{BB962C8B-B14F-4D97-AF65-F5344CB8AC3E}">
        <p14:creationId xmlns:p14="http://schemas.microsoft.com/office/powerpoint/2010/main" val="370474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r>
              <a:rPr lang="en-US" dirty="0"/>
              <a:t>Trending p=0.2</a:t>
            </a:r>
          </a:p>
          <a:p>
            <a:r>
              <a:rPr lang="en-US" dirty="0"/>
              <a:t>Only 16 participants had complete EEG data</a:t>
            </a:r>
          </a:p>
        </p:txBody>
      </p:sp>
    </p:spTree>
    <p:extLst>
      <p:ext uri="{BB962C8B-B14F-4D97-AF65-F5344CB8AC3E}">
        <p14:creationId xmlns:p14="http://schemas.microsoft.com/office/powerpoint/2010/main" val="306422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1"/>
            <a:ext cx="9143999" cy="513543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E4B3183E-7655-493F-B8A3-36BB65FCA5B3}"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5681-3720-4CD3-8B60-5597DFDABFA4}" type="slidenum">
              <a:rPr lang="en-US" smtClean="0"/>
              <a:pPr/>
              <a:t>‹#›</a:t>
            </a:fld>
            <a:endParaRPr lang="en-US" dirty="0"/>
          </a:p>
        </p:txBody>
      </p:sp>
      <p:sp>
        <p:nvSpPr>
          <p:cNvPr id="10" name="Rectangle 9"/>
          <p:cNvSpPr/>
          <p:nvPr/>
        </p:nvSpPr>
        <p:spPr bwMode="invGray">
          <a:xfrm>
            <a:off x="0" y="512833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FE6904-8C21-4889-B0AD-8F15CE2E867A}"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D93973-A325-4B73-9CF3-B01CD2AC4608}" type="datetime1">
              <a:rPr lang="en-US" smtClean="0"/>
              <a:t>4/14/2021</a:t>
            </a:fld>
            <a:endParaRPr lang="en-US" dirty="0"/>
          </a:p>
        </p:txBody>
      </p:sp>
      <p:sp>
        <p:nvSpPr>
          <p:cNvPr id="5" name="Footer Placeholder 4"/>
          <p:cNvSpPr>
            <a:spLocks noGrp="1"/>
          </p:cNvSpPr>
          <p:nvPr>
            <p:ph type="ftr" sz="quarter" idx="11"/>
          </p:nvPr>
        </p:nvSpPr>
        <p:spPr>
          <a:xfrm>
            <a:off x="2640597" y="6377460"/>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9375F9E-DEA5-4B64-9865-B1B6E28A13B1}" type="datetime1">
              <a:rPr lang="en-US" smtClean="0"/>
              <a:t>4/14/2021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0835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EBF990-51D4-4485-A20E-2668DDED1B54}"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E97A39F-33EA-4776-85C6-6DD62627667F}" type="datetime1">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B70C13C-CA94-4B03-BE44-0B33E4BB702D}" type="datetime1">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7"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7"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B33B389-A241-4A48-886A-50A1B7AB1D40}" type="datetime1">
              <a:rPr lang="en-US" smtClean="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0589A5F-C736-4996-B772-7A089723EED8}" type="datetime1">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C1CC-4AE2-4795-A656-B27305895246}" type="datetime1">
              <a:rPr lang="en-US" smtClean="0"/>
              <a:t>4/14/2021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5681-3720-4CD3-8B60-5597DFDABF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9"/>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E2DA30-06D4-473D-81EE-4719340D6EB4}" type="datetime1">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5681-3720-4CD3-8B60-5597DFDABFA4}"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7"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199EE84-ACCF-447C-886C-620704991049}" type="datetime1">
              <a:rPr lang="en-US" smtClean="0"/>
              <a:t>4/14/2021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A7DF5681-3720-4CD3-8B60-5597DFDABFA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2"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1"/>
            <a:ext cx="8229600" cy="125106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3"/>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F3D4BA6-6C33-44AD-85EF-1995085D1C2C}" type="datetime1">
              <a:rPr lang="en-US" smtClean="0"/>
              <a:t>4/14/2021</a:t>
            </a:fld>
            <a:endParaRPr lang="en-US" dirty="0"/>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7DF5681-3720-4CD3-8B60-5597DFDABF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763000" cy="3352800"/>
          </a:xfrm>
        </p:spPr>
        <p:txBody>
          <a:bodyPr>
            <a:normAutofit/>
          </a:bodyPr>
          <a:lstStyle/>
          <a:p>
            <a:r>
              <a:rPr lang="en-US" dirty="0"/>
              <a:t>Targeted transcranial magnetic stimulation (</a:t>
            </a:r>
            <a:r>
              <a:rPr lang="en-US" dirty="0" err="1"/>
              <a:t>rTMS</a:t>
            </a:r>
            <a:r>
              <a:rPr lang="en-US" dirty="0"/>
              <a:t>) for cognitive rehabilitation after traumatic brain injury</a:t>
            </a:r>
          </a:p>
        </p:txBody>
      </p:sp>
      <p:sp>
        <p:nvSpPr>
          <p:cNvPr id="3" name="Subtitle 2"/>
          <p:cNvSpPr>
            <a:spLocks noGrp="1"/>
          </p:cNvSpPr>
          <p:nvPr>
            <p:ph type="subTitle" idx="1"/>
          </p:nvPr>
        </p:nvSpPr>
        <p:spPr>
          <a:xfrm>
            <a:off x="228600" y="5257800"/>
            <a:ext cx="8458200" cy="1408307"/>
          </a:xfrm>
        </p:spPr>
        <p:txBody>
          <a:bodyPr>
            <a:normAutofit/>
          </a:bodyPr>
          <a:lstStyle/>
          <a:p>
            <a:endParaRPr lang="en-US" sz="1500" dirty="0"/>
          </a:p>
        </p:txBody>
      </p:sp>
      <p:pic>
        <p:nvPicPr>
          <p:cNvPr id="4" name="Picture 3" descr="VCUEmblemb.jpeg"/>
          <p:cNvPicPr>
            <a:picLocks noChangeAspect="1"/>
          </p:cNvPicPr>
          <p:nvPr/>
        </p:nvPicPr>
        <p:blipFill>
          <a:blip r:embed="rId2" cstate="print"/>
          <a:stretch>
            <a:fillRect/>
          </a:stretch>
        </p:blipFill>
        <p:spPr>
          <a:xfrm>
            <a:off x="6477000" y="3810001"/>
            <a:ext cx="1295400" cy="1310511"/>
          </a:xfrm>
          <a:prstGeom prst="rect">
            <a:avLst/>
          </a:prstGeom>
        </p:spPr>
      </p:pic>
      <p:pic>
        <p:nvPicPr>
          <p:cNvPr id="5" name="Picture 4" descr="US-DeptOfVeteransAffairs-Seal2.jpg"/>
          <p:cNvPicPr>
            <a:picLocks noChangeAspect="1"/>
          </p:cNvPicPr>
          <p:nvPr/>
        </p:nvPicPr>
        <p:blipFill>
          <a:blip r:embed="rId3" cstate="print"/>
          <a:stretch>
            <a:fillRect/>
          </a:stretch>
        </p:blipFill>
        <p:spPr>
          <a:xfrm>
            <a:off x="7772400" y="3886200"/>
            <a:ext cx="1219200" cy="121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Navigated Repetitive Transcranial Magnetic Stimulation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314" y="1523999"/>
            <a:ext cx="6039373" cy="5363917"/>
          </a:xfrm>
        </p:spPr>
      </p:pic>
      <p:sp>
        <p:nvSpPr>
          <p:cNvPr id="4" name="Slide Number Placeholder 3"/>
          <p:cNvSpPr>
            <a:spLocks noGrp="1"/>
          </p:cNvSpPr>
          <p:nvPr>
            <p:ph type="sldNum" sz="quarter" idx="12"/>
          </p:nvPr>
        </p:nvSpPr>
        <p:spPr/>
        <p:txBody>
          <a:bodyPr/>
          <a:lstStyle/>
          <a:p>
            <a:fld id="{A7DF5681-3720-4CD3-8B60-5597DFDABFA4}" type="slidenum">
              <a:rPr lang="en-US" smtClean="0"/>
              <a:pPr/>
              <a:t>10</a:t>
            </a:fld>
            <a:endParaRPr lang="en-US" dirty="0"/>
          </a:p>
        </p:txBody>
      </p:sp>
    </p:spTree>
    <p:extLst>
      <p:ext uri="{BB962C8B-B14F-4D97-AF65-F5344CB8AC3E}">
        <p14:creationId xmlns:p14="http://schemas.microsoft.com/office/powerpoint/2010/main" val="74535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D4D2-86A0-4658-BF58-70E3829099BA}"/>
              </a:ext>
            </a:extLst>
          </p:cNvPr>
          <p:cNvSpPr>
            <a:spLocks noGrp="1"/>
          </p:cNvSpPr>
          <p:nvPr>
            <p:ph type="title"/>
          </p:nvPr>
        </p:nvSpPr>
        <p:spPr/>
        <p:txBody>
          <a:bodyPr/>
          <a:lstStyle/>
          <a:p>
            <a:r>
              <a:rPr lang="en-US" dirty="0"/>
              <a:t>Noninvasive brain stimulation</a:t>
            </a:r>
          </a:p>
        </p:txBody>
      </p:sp>
      <p:sp>
        <p:nvSpPr>
          <p:cNvPr id="3" name="Content Placeholder 2">
            <a:extLst>
              <a:ext uri="{FF2B5EF4-FFF2-40B4-BE49-F238E27FC236}">
                <a16:creationId xmlns:a16="http://schemas.microsoft.com/office/drawing/2014/main" id="{83118674-73BF-46B2-BB19-53B3F0B69158}"/>
              </a:ext>
            </a:extLst>
          </p:cNvPr>
          <p:cNvSpPr>
            <a:spLocks noGrp="1"/>
          </p:cNvSpPr>
          <p:nvPr>
            <p:ph sz="half" idx="1"/>
          </p:nvPr>
        </p:nvSpPr>
        <p:spPr/>
        <p:txBody>
          <a:bodyPr/>
          <a:lstStyle/>
          <a:p>
            <a:r>
              <a:rPr lang="en-US" dirty="0"/>
              <a:t>Current from TMS -&gt; magnetic field</a:t>
            </a:r>
          </a:p>
          <a:p>
            <a:endParaRPr lang="en-US" dirty="0"/>
          </a:p>
          <a:p>
            <a:endParaRPr lang="en-US" dirty="0"/>
          </a:p>
          <a:p>
            <a:endParaRPr lang="en-US" dirty="0"/>
          </a:p>
          <a:p>
            <a:r>
              <a:rPr lang="en-US" dirty="0"/>
              <a:t>Magnetic field -&gt; stimulates neuron</a:t>
            </a:r>
          </a:p>
          <a:p>
            <a:endParaRPr lang="en-US" dirty="0"/>
          </a:p>
          <a:p>
            <a:endParaRPr lang="en-US" dirty="0"/>
          </a:p>
        </p:txBody>
      </p:sp>
      <p:sp>
        <p:nvSpPr>
          <p:cNvPr id="5" name="Slide Number Placeholder 4">
            <a:extLst>
              <a:ext uri="{FF2B5EF4-FFF2-40B4-BE49-F238E27FC236}">
                <a16:creationId xmlns:a16="http://schemas.microsoft.com/office/drawing/2014/main" id="{7A273C67-DB69-4604-8D5C-CD1AAFB19730}"/>
              </a:ext>
            </a:extLst>
          </p:cNvPr>
          <p:cNvSpPr>
            <a:spLocks noGrp="1"/>
          </p:cNvSpPr>
          <p:nvPr>
            <p:ph type="sldNum" sz="quarter" idx="12"/>
          </p:nvPr>
        </p:nvSpPr>
        <p:spPr/>
        <p:txBody>
          <a:bodyPr/>
          <a:lstStyle/>
          <a:p>
            <a:fld id="{A7DF5681-3720-4CD3-8B60-5597DFDABFA4}" type="slidenum">
              <a:rPr lang="en-US" smtClean="0"/>
              <a:pPr/>
              <a:t>11</a:t>
            </a:fld>
            <a:endParaRPr lang="en-US" dirty="0"/>
          </a:p>
        </p:txBody>
      </p:sp>
      <p:pic>
        <p:nvPicPr>
          <p:cNvPr id="3074" name="Picture 2" descr="Transcranial Magnetic Stimulation of the Brain">
            <a:extLst>
              <a:ext uri="{FF2B5EF4-FFF2-40B4-BE49-F238E27FC236}">
                <a16:creationId xmlns:a16="http://schemas.microsoft.com/office/drawing/2014/main" id="{9C8F7E4C-A08F-4DF4-83BC-4AE45CB470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8750" y="2299494"/>
            <a:ext cx="2857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41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mapping with TMS</a:t>
            </a:r>
          </a:p>
        </p:txBody>
      </p:sp>
      <p:sp>
        <p:nvSpPr>
          <p:cNvPr id="4" name="Slide Number Placeholder 3"/>
          <p:cNvSpPr>
            <a:spLocks noGrp="1"/>
          </p:cNvSpPr>
          <p:nvPr>
            <p:ph type="sldNum" sz="quarter" idx="12"/>
          </p:nvPr>
        </p:nvSpPr>
        <p:spPr/>
        <p:txBody>
          <a:bodyPr/>
          <a:lstStyle/>
          <a:p>
            <a:fld id="{A7DF5681-3720-4CD3-8B60-5597DFDABFA4}" type="slidenum">
              <a:rPr lang="en-US" smtClean="0"/>
              <a:pPr/>
              <a:t>12</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00200"/>
            <a:ext cx="5409844" cy="4876799"/>
          </a:xfrm>
        </p:spPr>
      </p:pic>
    </p:spTree>
    <p:extLst>
      <p:ext uri="{BB962C8B-B14F-4D97-AF65-F5344CB8AC3E}">
        <p14:creationId xmlns:p14="http://schemas.microsoft.com/office/powerpoint/2010/main" val="392053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a:t>
            </a:r>
          </a:p>
        </p:txBody>
      </p:sp>
      <p:sp>
        <p:nvSpPr>
          <p:cNvPr id="4" name="Slide Number Placeholder 3"/>
          <p:cNvSpPr>
            <a:spLocks noGrp="1"/>
          </p:cNvSpPr>
          <p:nvPr>
            <p:ph type="sldNum" sz="quarter" idx="12"/>
          </p:nvPr>
        </p:nvSpPr>
        <p:spPr/>
        <p:txBody>
          <a:bodyPr/>
          <a:lstStyle/>
          <a:p>
            <a:fld id="{A7DF5681-3720-4CD3-8B60-5597DFDABFA4}" type="slidenum">
              <a:rPr lang="en-US" smtClean="0"/>
              <a:pPr/>
              <a:t>13</a:t>
            </a:fld>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895600"/>
            <a:ext cx="8229600" cy="2293494"/>
          </a:xfrm>
          <a:prstGeom prst="rect">
            <a:avLst/>
          </a:prstGeom>
        </p:spPr>
      </p:pic>
    </p:spTree>
    <p:extLst>
      <p:ext uri="{BB962C8B-B14F-4D97-AF65-F5344CB8AC3E}">
        <p14:creationId xmlns:p14="http://schemas.microsoft.com/office/powerpoint/2010/main" val="166366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measures</a:t>
            </a:r>
          </a:p>
        </p:txBody>
      </p:sp>
      <p:sp>
        <p:nvSpPr>
          <p:cNvPr id="3" name="Content Placeholder 2"/>
          <p:cNvSpPr>
            <a:spLocks noGrp="1"/>
          </p:cNvSpPr>
          <p:nvPr>
            <p:ph idx="1"/>
          </p:nvPr>
        </p:nvSpPr>
        <p:spPr/>
        <p:txBody>
          <a:bodyPr>
            <a:noAutofit/>
          </a:bodyPr>
          <a:lstStyle/>
          <a:p>
            <a:r>
              <a:rPr lang="en-US" sz="2000" dirty="0"/>
              <a:t>Ruff 2 and 7 Selective attention test</a:t>
            </a:r>
          </a:p>
          <a:p>
            <a:r>
              <a:rPr lang="en-US" sz="2000" dirty="0"/>
              <a:t>DKEFS Verbal Fluency Test</a:t>
            </a:r>
          </a:p>
          <a:p>
            <a:r>
              <a:rPr lang="en-US" sz="2000" dirty="0"/>
              <a:t>California Verbal Learning test 2</a:t>
            </a:r>
          </a:p>
          <a:p>
            <a:r>
              <a:rPr lang="en-US" sz="2000" dirty="0"/>
              <a:t>10 minute resting EEG</a:t>
            </a:r>
          </a:p>
          <a:p>
            <a:r>
              <a:rPr lang="en-US" sz="2000" dirty="0"/>
              <a:t>Event related potentials</a:t>
            </a:r>
          </a:p>
          <a:p>
            <a:r>
              <a:rPr lang="en-US" sz="2000" dirty="0"/>
              <a:t>Cortical excitability (i.e. motor threshold)</a:t>
            </a:r>
          </a:p>
          <a:p>
            <a:r>
              <a:rPr lang="en-US" sz="2000" dirty="0"/>
              <a:t>Neurobehavioral symptom inventory (NSI)</a:t>
            </a:r>
          </a:p>
          <a:p>
            <a:r>
              <a:rPr lang="en-US" sz="2000" dirty="0"/>
              <a:t>Mild brain injury atypical symptom scale (MBIAS)</a:t>
            </a:r>
          </a:p>
          <a:p>
            <a:r>
              <a:rPr lang="en-US" sz="2000" dirty="0"/>
              <a:t>Pittsburg Sleep quality index (PSQI)</a:t>
            </a:r>
          </a:p>
          <a:p>
            <a:r>
              <a:rPr lang="en-US" sz="2000" dirty="0"/>
              <a:t>Clinician administered PTSD scale 5 (CAPS-5)</a:t>
            </a:r>
          </a:p>
          <a:p>
            <a:r>
              <a:rPr lang="en-US" sz="2000" dirty="0"/>
              <a:t>Patient health questionnaire (PHQ-9)</a:t>
            </a:r>
          </a:p>
          <a:p>
            <a:r>
              <a:rPr lang="en-US" sz="2000" dirty="0"/>
              <a:t>PROMIS short form pain scale </a:t>
            </a:r>
          </a:p>
          <a:p>
            <a:r>
              <a:rPr lang="en-US" sz="2000" dirty="0"/>
              <a:t>McGill Pain questionnaire short form </a:t>
            </a:r>
          </a:p>
          <a:p>
            <a:r>
              <a:rPr lang="en-US" sz="2000" dirty="0"/>
              <a:t>Traumatic brain injury quality of life (TBI-QOL)</a:t>
            </a:r>
          </a:p>
          <a:p>
            <a:r>
              <a:rPr lang="en-US" sz="2000" dirty="0"/>
              <a:t>General self efficacy scale (GSE)</a:t>
            </a:r>
          </a:p>
        </p:txBody>
      </p:sp>
      <p:sp>
        <p:nvSpPr>
          <p:cNvPr id="4" name="Slide Number Placeholder 3"/>
          <p:cNvSpPr>
            <a:spLocks noGrp="1"/>
          </p:cNvSpPr>
          <p:nvPr>
            <p:ph type="sldNum" sz="quarter" idx="12"/>
          </p:nvPr>
        </p:nvSpPr>
        <p:spPr/>
        <p:txBody>
          <a:bodyPr/>
          <a:lstStyle/>
          <a:p>
            <a:fld id="{A7DF5681-3720-4CD3-8B60-5597DFDABFA4}" type="slidenum">
              <a:rPr lang="en-US" smtClean="0"/>
              <a:pPr/>
              <a:t>14</a:t>
            </a:fld>
            <a:endParaRPr lang="en-US" dirty="0"/>
          </a:p>
        </p:txBody>
      </p:sp>
    </p:spTree>
    <p:extLst>
      <p:ext uri="{BB962C8B-B14F-4D97-AF65-F5344CB8AC3E}">
        <p14:creationId xmlns:p14="http://schemas.microsoft.com/office/powerpoint/2010/main" val="12622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Intervention</a:t>
            </a:r>
          </a:p>
        </p:txBody>
      </p:sp>
      <p:sp>
        <p:nvSpPr>
          <p:cNvPr id="3" name="Content Placeholder 2"/>
          <p:cNvSpPr>
            <a:spLocks noGrp="1"/>
          </p:cNvSpPr>
          <p:nvPr>
            <p:ph idx="1"/>
          </p:nvPr>
        </p:nvSpPr>
        <p:spPr/>
        <p:txBody>
          <a:bodyPr>
            <a:normAutofit/>
          </a:bodyPr>
          <a:lstStyle/>
          <a:p>
            <a:r>
              <a:rPr lang="en-US" dirty="0"/>
              <a:t>High frequency (10Hz) stimulation of the right DLPFC</a:t>
            </a:r>
          </a:p>
          <a:p>
            <a:r>
              <a:rPr lang="en-US" dirty="0"/>
              <a:t>20 minutes session (1200 pulses) daily</a:t>
            </a:r>
          </a:p>
          <a:p>
            <a:r>
              <a:rPr lang="en-US" dirty="0"/>
              <a:t>80% RMT first day, 100% RMT remainder</a:t>
            </a:r>
          </a:p>
          <a:p>
            <a:endParaRPr lang="en-US" dirty="0"/>
          </a:p>
          <a:p>
            <a:endParaRPr lang="en-US" dirty="0"/>
          </a:p>
          <a:p>
            <a:r>
              <a:rPr lang="en-US" dirty="0"/>
              <a:t>Stimulation parameters chosen at the low end of recommended safety parameters </a:t>
            </a:r>
          </a:p>
          <a:p>
            <a:endParaRPr lang="en-US" dirty="0"/>
          </a:p>
          <a:p>
            <a:endParaRPr lang="en-US" dirty="0"/>
          </a:p>
        </p:txBody>
      </p:sp>
    </p:spTree>
    <p:extLst>
      <p:ext uri="{BB962C8B-B14F-4D97-AF65-F5344CB8AC3E}">
        <p14:creationId xmlns:p14="http://schemas.microsoft.com/office/powerpoint/2010/main" val="166058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13F7-8520-4063-B3B8-A06D6AF64ECA}"/>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E30FA614-FBF0-4DCA-AF84-9F6F3A5E062B}"/>
              </a:ext>
            </a:extLst>
          </p:cNvPr>
          <p:cNvSpPr>
            <a:spLocks noGrp="1"/>
          </p:cNvSpPr>
          <p:nvPr>
            <p:ph idx="1"/>
          </p:nvPr>
        </p:nvSpPr>
        <p:spPr/>
        <p:txBody>
          <a:bodyPr/>
          <a:lstStyle/>
          <a:p>
            <a:r>
              <a:rPr lang="en-US" dirty="0"/>
              <a:t>40 Subjects signed Informed Consent</a:t>
            </a:r>
          </a:p>
          <a:p>
            <a:pPr lvl="1"/>
            <a:r>
              <a:rPr lang="en-US" dirty="0"/>
              <a:t>12 withdrew after consent, but before 1</a:t>
            </a:r>
            <a:r>
              <a:rPr lang="en-US" baseline="30000" dirty="0"/>
              <a:t>st</a:t>
            </a:r>
            <a:r>
              <a:rPr lang="en-US" dirty="0"/>
              <a:t> visit</a:t>
            </a:r>
          </a:p>
          <a:p>
            <a:pPr lvl="1"/>
            <a:r>
              <a:rPr lang="en-US" dirty="0"/>
              <a:t>2 withdrew during study (migraines)</a:t>
            </a:r>
          </a:p>
          <a:p>
            <a:endParaRPr lang="en-US" dirty="0"/>
          </a:p>
          <a:p>
            <a:r>
              <a:rPr lang="en-US" dirty="0"/>
              <a:t>26 Completed Subjects</a:t>
            </a:r>
          </a:p>
          <a:p>
            <a:endParaRPr lang="en-US" dirty="0"/>
          </a:p>
          <a:p>
            <a:r>
              <a:rPr lang="en-US" dirty="0"/>
              <a:t>Time commitment was major barrier to recruitment and retention</a:t>
            </a:r>
          </a:p>
        </p:txBody>
      </p:sp>
      <p:sp>
        <p:nvSpPr>
          <p:cNvPr id="4" name="Slide Number Placeholder 3">
            <a:extLst>
              <a:ext uri="{FF2B5EF4-FFF2-40B4-BE49-F238E27FC236}">
                <a16:creationId xmlns:a16="http://schemas.microsoft.com/office/drawing/2014/main" id="{DB5E76B8-09D0-456F-A4D9-7723D18F7E6E}"/>
              </a:ext>
            </a:extLst>
          </p:cNvPr>
          <p:cNvSpPr>
            <a:spLocks noGrp="1"/>
          </p:cNvSpPr>
          <p:nvPr>
            <p:ph type="sldNum" sz="quarter" idx="12"/>
          </p:nvPr>
        </p:nvSpPr>
        <p:spPr/>
        <p:txBody>
          <a:bodyPr/>
          <a:lstStyle/>
          <a:p>
            <a:fld id="{A7DF5681-3720-4CD3-8B60-5597DFDABFA4}" type="slidenum">
              <a:rPr lang="en-US" smtClean="0"/>
              <a:pPr/>
              <a:t>16</a:t>
            </a:fld>
            <a:endParaRPr lang="en-US" dirty="0"/>
          </a:p>
        </p:txBody>
      </p:sp>
    </p:spTree>
    <p:extLst>
      <p:ext uri="{BB962C8B-B14F-4D97-AF65-F5344CB8AC3E}">
        <p14:creationId xmlns:p14="http://schemas.microsoft.com/office/powerpoint/2010/main" val="302971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763000" cy="3352800"/>
          </a:xfrm>
        </p:spPr>
        <p:txBody>
          <a:bodyPr>
            <a:normAutofit/>
          </a:bodyPr>
          <a:lstStyle/>
          <a:p>
            <a:r>
              <a:rPr lang="en-US" dirty="0"/>
              <a:t>Results and Conclusions</a:t>
            </a:r>
          </a:p>
        </p:txBody>
      </p:sp>
      <p:sp>
        <p:nvSpPr>
          <p:cNvPr id="3" name="Subtitle 2"/>
          <p:cNvSpPr>
            <a:spLocks noGrp="1"/>
          </p:cNvSpPr>
          <p:nvPr>
            <p:ph type="subTitle" idx="1"/>
          </p:nvPr>
        </p:nvSpPr>
        <p:spPr>
          <a:xfrm>
            <a:off x="228600" y="5257800"/>
            <a:ext cx="8458200" cy="1408307"/>
          </a:xfrm>
        </p:spPr>
        <p:txBody>
          <a:bodyPr>
            <a:normAutofit/>
          </a:bodyPr>
          <a:lstStyle/>
          <a:p>
            <a:endParaRPr lang="en-US" sz="1500" dirty="0"/>
          </a:p>
        </p:txBody>
      </p:sp>
    </p:spTree>
    <p:extLst>
      <p:ext uri="{BB962C8B-B14F-4D97-AF65-F5344CB8AC3E}">
        <p14:creationId xmlns:p14="http://schemas.microsoft.com/office/powerpoint/2010/main" val="2492240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C520-0D93-42E0-AD55-0741C176FAA3}"/>
              </a:ext>
            </a:extLst>
          </p:cNvPr>
          <p:cNvSpPr>
            <a:spLocks noGrp="1"/>
          </p:cNvSpPr>
          <p:nvPr>
            <p:ph type="title"/>
          </p:nvPr>
        </p:nvSpPr>
        <p:spPr>
          <a:xfrm>
            <a:off x="336295" y="446277"/>
            <a:ext cx="8471408" cy="615553"/>
          </a:xfrm>
        </p:spPr>
        <p:txBody>
          <a:bodyPr>
            <a:normAutofit fontScale="90000"/>
          </a:bodyPr>
          <a:lstStyle/>
          <a:p>
            <a:r>
              <a:rPr lang="en-US" u="sng" dirty="0"/>
              <a:t>Background</a:t>
            </a:r>
          </a:p>
        </p:txBody>
      </p:sp>
      <p:sp>
        <p:nvSpPr>
          <p:cNvPr id="3" name="Text Placeholder 2">
            <a:extLst>
              <a:ext uri="{FF2B5EF4-FFF2-40B4-BE49-F238E27FC236}">
                <a16:creationId xmlns:a16="http://schemas.microsoft.com/office/drawing/2014/main" id="{A5018204-F8F7-41A8-88BE-8A1AA3F97880}"/>
              </a:ext>
            </a:extLst>
          </p:cNvPr>
          <p:cNvSpPr>
            <a:spLocks noGrp="1"/>
          </p:cNvSpPr>
          <p:nvPr>
            <p:ph type="body" idx="1"/>
          </p:nvPr>
        </p:nvSpPr>
        <p:spPr>
          <a:xfrm>
            <a:off x="535939" y="1752600"/>
            <a:ext cx="8072119" cy="5416868"/>
          </a:xfrm>
        </p:spPr>
        <p:txBody>
          <a:bodyPr>
            <a:normAutofit/>
          </a:bodyPr>
          <a:lstStyle/>
          <a:p>
            <a:pPr marL="342900" indent="-342900">
              <a:buFont typeface="Arial" panose="020B0604020202020204" pitchFamily="34" charset="0"/>
              <a:buChar char="•"/>
            </a:pPr>
            <a:r>
              <a:rPr lang="en-US" sz="2400" dirty="0"/>
              <a:t>We have observed </a:t>
            </a:r>
            <a:r>
              <a:rPr lang="en-US" sz="2400" b="1" dirty="0"/>
              <a:t>resting frontal low frequency power increase </a:t>
            </a:r>
            <a:r>
              <a:rPr lang="en-US" sz="2400" dirty="0"/>
              <a:t>with </a:t>
            </a:r>
            <a:r>
              <a:rPr lang="en-US" sz="2400" dirty="0" err="1"/>
              <a:t>mTBI</a:t>
            </a:r>
            <a:r>
              <a:rPr lang="en-US" sz="2400" dirty="0"/>
              <a:t>, now replicated in LIMBIC-CENC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Hypothesized this is due to </a:t>
            </a:r>
            <a:r>
              <a:rPr lang="en-US" sz="2400" b="1" dirty="0"/>
              <a:t>hypofunction of arousal and attention</a:t>
            </a:r>
            <a:r>
              <a:rPr lang="en-US" sz="2400" dirty="0"/>
              <a:t> networks</a:t>
            </a:r>
          </a:p>
          <a:p>
            <a:pPr marL="800100" lvl="1" indent="-342900">
              <a:buFont typeface="Arial" panose="020B0604020202020204" pitchFamily="34" charset="0"/>
              <a:buChar char="•"/>
            </a:pPr>
            <a:r>
              <a:rPr lang="en-US" sz="1600" dirty="0"/>
              <a:t>EEG low frequency links with declining vigilance and reduced consciousness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Previous studies of depressed patients have observed </a:t>
            </a:r>
            <a:r>
              <a:rPr lang="en-US" sz="2400" b="1" dirty="0"/>
              <a:t>improvement in attention and learning with frontal </a:t>
            </a:r>
            <a:r>
              <a:rPr lang="en-US" sz="2400" b="1" dirty="0" err="1"/>
              <a:t>rTMS</a:t>
            </a:r>
            <a:r>
              <a:rPr lang="en-US" sz="2400" dirty="0"/>
              <a:t>, left or right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Efficacy of </a:t>
            </a:r>
            <a:r>
              <a:rPr lang="en-US" sz="2400" dirty="0" err="1"/>
              <a:t>rTMS</a:t>
            </a:r>
            <a:r>
              <a:rPr lang="en-US" sz="2400" dirty="0"/>
              <a:t> for cognition in </a:t>
            </a:r>
            <a:r>
              <a:rPr lang="en-US" sz="2400" b="1" dirty="0"/>
              <a:t>TBI is unknown</a:t>
            </a:r>
          </a:p>
          <a:p>
            <a:endParaRPr lang="en-US" sz="2400" dirty="0"/>
          </a:p>
          <a:p>
            <a:endParaRPr lang="en-US" sz="2400" dirty="0"/>
          </a:p>
        </p:txBody>
      </p:sp>
      <p:sp>
        <p:nvSpPr>
          <p:cNvPr id="4" name="Slide Number Placeholder 3">
            <a:extLst>
              <a:ext uri="{FF2B5EF4-FFF2-40B4-BE49-F238E27FC236}">
                <a16:creationId xmlns:a16="http://schemas.microsoft.com/office/drawing/2014/main" id="{DE5E78C5-04C0-4005-BE29-5011756C754F}"/>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18</a:t>
            </a:fld>
            <a:endParaRPr lang="en-US"/>
          </a:p>
        </p:txBody>
      </p:sp>
    </p:spTree>
    <p:extLst>
      <p:ext uri="{BB962C8B-B14F-4D97-AF65-F5344CB8AC3E}">
        <p14:creationId xmlns:p14="http://schemas.microsoft.com/office/powerpoint/2010/main" val="324823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A998-F6DC-4D7F-A55B-AEF049BBB2B3}"/>
              </a:ext>
            </a:extLst>
          </p:cNvPr>
          <p:cNvSpPr>
            <a:spLocks noGrp="1"/>
          </p:cNvSpPr>
          <p:nvPr>
            <p:ph type="title"/>
          </p:nvPr>
        </p:nvSpPr>
        <p:spPr>
          <a:xfrm>
            <a:off x="336295" y="446277"/>
            <a:ext cx="8471408" cy="615553"/>
          </a:xfrm>
        </p:spPr>
        <p:txBody>
          <a:bodyPr>
            <a:normAutofit fontScale="90000"/>
          </a:bodyPr>
          <a:lstStyle/>
          <a:p>
            <a:r>
              <a:rPr lang="en-US" u="sng" dirty="0"/>
              <a:t>Design &amp; Hypotheses</a:t>
            </a:r>
          </a:p>
        </p:txBody>
      </p:sp>
      <p:sp>
        <p:nvSpPr>
          <p:cNvPr id="3" name="Text Placeholder 2">
            <a:extLst>
              <a:ext uri="{FF2B5EF4-FFF2-40B4-BE49-F238E27FC236}">
                <a16:creationId xmlns:a16="http://schemas.microsoft.com/office/drawing/2014/main" id="{3F4ECB6C-724F-43B0-9A6E-362878C0D42B}"/>
              </a:ext>
            </a:extLst>
          </p:cNvPr>
          <p:cNvSpPr>
            <a:spLocks noGrp="1"/>
          </p:cNvSpPr>
          <p:nvPr>
            <p:ph type="body" idx="1"/>
          </p:nvPr>
        </p:nvSpPr>
        <p:spPr>
          <a:xfrm>
            <a:off x="481012" y="1676400"/>
            <a:ext cx="8072119" cy="5601533"/>
          </a:xfrm>
        </p:spPr>
        <p:txBody>
          <a:bodyPr>
            <a:normAutofit/>
          </a:bodyPr>
          <a:lstStyle/>
          <a:p>
            <a:r>
              <a:rPr lang="en-US" sz="1800" dirty="0"/>
              <a:t>Apply excitatory stimulation to right DLPFC using depression protocol to participants </a:t>
            </a:r>
            <a:r>
              <a:rPr lang="en-US" sz="1800" b="1" dirty="0"/>
              <a:t>selected for subjective cognitive complaints</a:t>
            </a:r>
          </a:p>
          <a:p>
            <a:pPr marL="342900" indent="-342900">
              <a:buFont typeface="Arial" panose="020B0604020202020204" pitchFamily="34" charset="0"/>
              <a:buChar char="•"/>
            </a:pPr>
            <a:r>
              <a:rPr lang="en-US" sz="1800" b="1" dirty="0"/>
              <a:t>	</a:t>
            </a:r>
            <a:r>
              <a:rPr lang="en-US" sz="1800" dirty="0"/>
              <a:t>Cross-over trial</a:t>
            </a:r>
            <a:endParaRPr lang="en-US" sz="1800" b="1" dirty="0"/>
          </a:p>
          <a:p>
            <a:endParaRPr lang="en-US" sz="1800" dirty="0"/>
          </a:p>
          <a:p>
            <a:r>
              <a:rPr lang="en-US" sz="1800" dirty="0"/>
              <a:t>Measure attention, learning, memory, and executive function using standardized neuropsychological tests</a:t>
            </a:r>
          </a:p>
          <a:p>
            <a:endParaRPr lang="en-US" sz="1800" dirty="0"/>
          </a:p>
          <a:p>
            <a:r>
              <a:rPr lang="en-US" sz="1800" dirty="0"/>
              <a:t>Measure subjective functioning using questionnaires (cognitive complaints, PCS, depression, fatigue, self-efficacy, pain…)</a:t>
            </a:r>
          </a:p>
          <a:p>
            <a:endParaRPr lang="en-US" sz="1800" dirty="0"/>
          </a:p>
          <a:p>
            <a:r>
              <a:rPr lang="en-US" sz="1800" dirty="0"/>
              <a:t>Measure brain function using EEG</a:t>
            </a:r>
          </a:p>
          <a:p>
            <a:endParaRPr lang="en-US" sz="1800" dirty="0"/>
          </a:p>
          <a:p>
            <a:r>
              <a:rPr lang="en-US" sz="1800" dirty="0"/>
              <a:t>Expect to see:</a:t>
            </a:r>
          </a:p>
          <a:p>
            <a:pPr marL="457200" indent="-457200">
              <a:buFont typeface="+mj-lt"/>
              <a:buAutoNum type="arabicPeriod"/>
            </a:pPr>
            <a:r>
              <a:rPr lang="en-US" sz="1800" dirty="0"/>
              <a:t>Enhanced arousal, attention and learning</a:t>
            </a:r>
          </a:p>
          <a:p>
            <a:pPr marL="457200" indent="-457200">
              <a:buFont typeface="+mj-lt"/>
              <a:buAutoNum type="arabicPeriod"/>
            </a:pPr>
            <a:r>
              <a:rPr lang="en-US" sz="1800" dirty="0"/>
              <a:t>Improved symptoms</a:t>
            </a:r>
          </a:p>
          <a:p>
            <a:pPr marL="457200" indent="-457200">
              <a:buFont typeface="+mj-lt"/>
              <a:buAutoNum type="arabicPeriod"/>
            </a:pPr>
            <a:r>
              <a:rPr lang="en-US" sz="1800" dirty="0"/>
              <a:t>Decrease frontal resting low frequency power in the EEG</a:t>
            </a:r>
          </a:p>
          <a:p>
            <a:pPr marL="457200" indent="-457200">
              <a:buFont typeface="+mj-lt"/>
              <a:buAutoNum type="arabicPeriod"/>
            </a:pPr>
            <a:r>
              <a:rPr lang="en-US" sz="1800" dirty="0"/>
              <a:t>Enhanced stimulus processing in event-related potentials of EEG</a:t>
            </a:r>
          </a:p>
          <a:p>
            <a:endParaRPr lang="en-US" sz="2800" dirty="0"/>
          </a:p>
        </p:txBody>
      </p:sp>
      <p:sp>
        <p:nvSpPr>
          <p:cNvPr id="4" name="Slide Number Placeholder 3">
            <a:extLst>
              <a:ext uri="{FF2B5EF4-FFF2-40B4-BE49-F238E27FC236}">
                <a16:creationId xmlns:a16="http://schemas.microsoft.com/office/drawing/2014/main" id="{44BD787D-F519-4B54-A08F-4F0EFED6E073}"/>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a:p>
        </p:txBody>
      </p:sp>
    </p:spTree>
    <p:extLst>
      <p:ext uri="{BB962C8B-B14F-4D97-AF65-F5344CB8AC3E}">
        <p14:creationId xmlns:p14="http://schemas.microsoft.com/office/powerpoint/2010/main" val="415786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4" name="Text Placeholder 3"/>
          <p:cNvSpPr>
            <a:spLocks noGrp="1"/>
          </p:cNvSpPr>
          <p:nvPr>
            <p:ph type="body" idx="1"/>
          </p:nvPr>
        </p:nvSpPr>
        <p:spPr/>
        <p:txBody>
          <a:bodyPr/>
          <a:lstStyle/>
          <a:p>
            <a:r>
              <a:rPr lang="en-US" dirty="0"/>
              <a:t>Traumatic brain injury</a:t>
            </a:r>
          </a:p>
        </p:txBody>
      </p:sp>
      <p:sp>
        <p:nvSpPr>
          <p:cNvPr id="5" name="Content Placeholder 4"/>
          <p:cNvSpPr>
            <a:spLocks noGrp="1"/>
          </p:cNvSpPr>
          <p:nvPr>
            <p:ph sz="half" idx="2"/>
          </p:nvPr>
        </p:nvSpPr>
        <p:spPr/>
        <p:txBody>
          <a:bodyPr>
            <a:normAutofit/>
          </a:bodyPr>
          <a:lstStyle/>
          <a:p>
            <a:r>
              <a:rPr lang="en-US" sz="2000" dirty="0"/>
              <a:t>~25,000 adults with new TBI/year</a:t>
            </a:r>
            <a:r>
              <a:rPr lang="en-US" sz="2000" baseline="30000" dirty="0"/>
              <a:t>1</a:t>
            </a:r>
            <a:endParaRPr lang="en-US" sz="2000" dirty="0"/>
          </a:p>
          <a:p>
            <a:r>
              <a:rPr lang="en-US" sz="2000" dirty="0"/>
              <a:t>~50,000 with long term complications</a:t>
            </a:r>
            <a:r>
              <a:rPr lang="en-US" sz="2000" baseline="30000" dirty="0"/>
              <a:t>2</a:t>
            </a:r>
            <a:endParaRPr lang="en-US" sz="2000" dirty="0"/>
          </a:p>
          <a:p>
            <a:endParaRPr lang="en-US" sz="2000" dirty="0"/>
          </a:p>
          <a:p>
            <a:r>
              <a:rPr lang="en-US" sz="2000" dirty="0"/>
              <a:t>Signature injury of middle east wars</a:t>
            </a:r>
          </a:p>
        </p:txBody>
      </p:sp>
      <p:sp>
        <p:nvSpPr>
          <p:cNvPr id="6" name="Text Placeholder 5"/>
          <p:cNvSpPr>
            <a:spLocks noGrp="1"/>
          </p:cNvSpPr>
          <p:nvPr>
            <p:ph type="body" sz="quarter" idx="3"/>
          </p:nvPr>
        </p:nvSpPr>
        <p:spPr/>
        <p:txBody>
          <a:bodyPr/>
          <a:lstStyle/>
          <a:p>
            <a:r>
              <a:rPr lang="en-US" dirty="0"/>
              <a:t>Sequelae</a:t>
            </a:r>
          </a:p>
        </p:txBody>
      </p:sp>
      <p:sp>
        <p:nvSpPr>
          <p:cNvPr id="7" name="Content Placeholder 6"/>
          <p:cNvSpPr>
            <a:spLocks noGrp="1"/>
          </p:cNvSpPr>
          <p:nvPr>
            <p:ph sz="quarter" idx="4"/>
          </p:nvPr>
        </p:nvSpPr>
        <p:spPr/>
        <p:txBody>
          <a:bodyPr>
            <a:normAutofit/>
          </a:bodyPr>
          <a:lstStyle/>
          <a:p>
            <a:r>
              <a:rPr lang="en-US" dirty="0"/>
              <a:t>Communication difficulty</a:t>
            </a:r>
          </a:p>
          <a:p>
            <a:r>
              <a:rPr lang="en-US" dirty="0"/>
              <a:t>Sensory deficits</a:t>
            </a:r>
          </a:p>
          <a:p>
            <a:r>
              <a:rPr lang="en-US" dirty="0"/>
              <a:t>Neurobehavioral</a:t>
            </a:r>
          </a:p>
          <a:p>
            <a:pPr lvl="1"/>
            <a:r>
              <a:rPr lang="en-US" dirty="0"/>
              <a:t>Emotional problems</a:t>
            </a:r>
          </a:p>
          <a:p>
            <a:pPr lvl="1"/>
            <a:r>
              <a:rPr lang="en-US" dirty="0"/>
              <a:t>Personality changes</a:t>
            </a:r>
          </a:p>
          <a:p>
            <a:pPr lvl="1"/>
            <a:r>
              <a:rPr lang="en-US" dirty="0"/>
              <a:t>Psychiatric illness</a:t>
            </a:r>
          </a:p>
          <a:p>
            <a:pPr lvl="1"/>
            <a:r>
              <a:rPr lang="en-US" dirty="0"/>
              <a:t>Cognitive deficits</a:t>
            </a:r>
          </a:p>
          <a:p>
            <a:pPr lvl="2"/>
            <a:r>
              <a:rPr lang="en-US" dirty="0"/>
              <a:t>Most common initial and persistent symptom of TBI</a:t>
            </a:r>
          </a:p>
        </p:txBody>
      </p:sp>
      <p:sp>
        <p:nvSpPr>
          <p:cNvPr id="3" name="Slide Number Placeholder 2"/>
          <p:cNvSpPr>
            <a:spLocks noGrp="1"/>
          </p:cNvSpPr>
          <p:nvPr>
            <p:ph type="sldNum" sz="quarter" idx="12"/>
          </p:nvPr>
        </p:nvSpPr>
        <p:spPr/>
        <p:txBody>
          <a:bodyPr/>
          <a:lstStyle/>
          <a:p>
            <a:fld id="{A7DF5681-3720-4CD3-8B60-5597DFDABFA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64FB365-F399-8C45-BFEE-0250E5EAA94F}"/>
              </a:ext>
            </a:extLst>
          </p:cNvPr>
          <p:cNvSpPr>
            <a:spLocks noGrp="1"/>
          </p:cNvSpPr>
          <p:nvPr>
            <p:ph type="title"/>
          </p:nvPr>
        </p:nvSpPr>
        <p:spPr>
          <a:xfrm>
            <a:off x="-2895600" y="457597"/>
            <a:ext cx="8471408" cy="615553"/>
          </a:xfrm>
        </p:spPr>
        <p:txBody>
          <a:bodyPr>
            <a:normAutofit fontScale="90000"/>
          </a:bodyPr>
          <a:lstStyle/>
          <a:p>
            <a:pPr algn="ctr"/>
            <a:r>
              <a:rPr lang="en-US" u="sng" dirty="0">
                <a:solidFill>
                  <a:schemeClr val="accent1"/>
                </a:solidFill>
              </a:rPr>
              <a:t>Analysis</a:t>
            </a:r>
          </a:p>
        </p:txBody>
      </p:sp>
      <p:sp>
        <p:nvSpPr>
          <p:cNvPr id="11" name="Text Placeholder 10">
            <a:extLst>
              <a:ext uri="{FF2B5EF4-FFF2-40B4-BE49-F238E27FC236}">
                <a16:creationId xmlns:a16="http://schemas.microsoft.com/office/drawing/2014/main" id="{A72D585E-5A88-4F80-ADBC-5187178A43B0}"/>
              </a:ext>
            </a:extLst>
          </p:cNvPr>
          <p:cNvSpPr>
            <a:spLocks noGrp="1"/>
          </p:cNvSpPr>
          <p:nvPr>
            <p:ph type="body" idx="1"/>
          </p:nvPr>
        </p:nvSpPr>
        <p:spPr>
          <a:xfrm>
            <a:off x="304800" y="1676400"/>
            <a:ext cx="8072119" cy="1846659"/>
          </a:xfrm>
        </p:spPr>
        <p:txBody>
          <a:bodyPr>
            <a:normAutofit fontScale="85000" lnSpcReduction="20000"/>
          </a:bodyPr>
          <a:lstStyle/>
          <a:p>
            <a:pPr marL="118872" indent="0">
              <a:buNone/>
            </a:pPr>
            <a:r>
              <a:rPr lang="en-US" dirty="0"/>
              <a:t>Symptoms and performance:</a:t>
            </a:r>
          </a:p>
          <a:p>
            <a:pPr marL="118872" indent="0">
              <a:buNone/>
            </a:pPr>
            <a:r>
              <a:rPr lang="en-US" dirty="0"/>
              <a:t>1) Difference scores calculated for each condition</a:t>
            </a:r>
          </a:p>
          <a:p>
            <a:pPr marL="118872" indent="0">
              <a:buNone/>
            </a:pPr>
            <a:r>
              <a:rPr lang="en-US" dirty="0"/>
              <a:t>2) T-test of difference scores</a:t>
            </a:r>
          </a:p>
          <a:p>
            <a:pPr marL="118872" indent="0">
              <a:buNone/>
            </a:pPr>
            <a:r>
              <a:rPr lang="en-US" dirty="0"/>
              <a:t>3) Time x group ANOVA examines changes over the trial e.g. incidental improvements in cognition</a:t>
            </a:r>
          </a:p>
        </p:txBody>
      </p:sp>
      <p:sp>
        <p:nvSpPr>
          <p:cNvPr id="2" name="Rectangle 1">
            <a:extLst>
              <a:ext uri="{FF2B5EF4-FFF2-40B4-BE49-F238E27FC236}">
                <a16:creationId xmlns:a16="http://schemas.microsoft.com/office/drawing/2014/main" id="{87339E56-163D-4622-8A83-6582AE6F3725}"/>
              </a:ext>
            </a:extLst>
          </p:cNvPr>
          <p:cNvSpPr/>
          <p:nvPr/>
        </p:nvSpPr>
        <p:spPr>
          <a:xfrm>
            <a:off x="228600" y="3810000"/>
            <a:ext cx="6400800" cy="1200329"/>
          </a:xfrm>
          <a:prstGeom prst="rect">
            <a:avLst/>
          </a:prstGeom>
        </p:spPr>
        <p:txBody>
          <a:bodyPr wrap="square">
            <a:spAutoFit/>
          </a:bodyPr>
          <a:lstStyle/>
          <a:p>
            <a:r>
              <a:rPr lang="en-US" sz="2400" dirty="0"/>
              <a:t>EEG power:</a:t>
            </a:r>
          </a:p>
          <a:p>
            <a:r>
              <a:rPr lang="en-US" sz="2400" dirty="0"/>
              <a:t>1) Band power calculated at relevant EEG sites</a:t>
            </a:r>
          </a:p>
          <a:p>
            <a:r>
              <a:rPr lang="en-US" sz="2400" dirty="0"/>
              <a:t>2) Time x group ANOVA</a:t>
            </a:r>
          </a:p>
        </p:txBody>
      </p:sp>
    </p:spTree>
    <p:extLst>
      <p:ext uri="{BB962C8B-B14F-4D97-AF65-F5344CB8AC3E}">
        <p14:creationId xmlns:p14="http://schemas.microsoft.com/office/powerpoint/2010/main" val="836495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33600" y="457200"/>
            <a:ext cx="8471408" cy="720710"/>
          </a:xfrm>
          <a:prstGeom prst="rect">
            <a:avLst/>
          </a:prstGeom>
        </p:spPr>
        <p:txBody>
          <a:bodyPr vert="horz" wrap="square" lIns="0" tIns="165100" rIns="0" bIns="0" rtlCol="0">
            <a:spAutoFit/>
          </a:bodyPr>
          <a:lstStyle/>
          <a:p>
            <a:pPr marL="2590800">
              <a:lnSpc>
                <a:spcPct val="100000"/>
              </a:lnSpc>
            </a:pPr>
            <a:r>
              <a:rPr lang="en-US" sz="3600" u="sng" spc="-120" dirty="0"/>
              <a:t>Results- Cognitive performance</a:t>
            </a:r>
            <a:endParaRPr sz="3600" u="sng" dirty="0"/>
          </a:p>
        </p:txBody>
      </p:sp>
      <p:sp>
        <p:nvSpPr>
          <p:cNvPr id="2" name="Rectangle 1">
            <a:extLst>
              <a:ext uri="{FF2B5EF4-FFF2-40B4-BE49-F238E27FC236}">
                <a16:creationId xmlns:a16="http://schemas.microsoft.com/office/drawing/2014/main" id="{1D81BB2F-C213-4591-B7D0-C2B51A598FAC}"/>
              </a:ext>
            </a:extLst>
          </p:cNvPr>
          <p:cNvSpPr/>
          <p:nvPr/>
        </p:nvSpPr>
        <p:spPr>
          <a:xfrm>
            <a:off x="533400" y="1524000"/>
            <a:ext cx="7467600" cy="1477328"/>
          </a:xfrm>
          <a:prstGeom prst="rect">
            <a:avLst/>
          </a:prstGeom>
        </p:spPr>
        <p:txBody>
          <a:bodyPr wrap="square">
            <a:spAutoFit/>
          </a:bodyPr>
          <a:lstStyle/>
          <a:p>
            <a:pPr marL="285750" indent="-285750">
              <a:buFont typeface="Arial" panose="020B0604020202020204" pitchFamily="34" charset="0"/>
              <a:buChar char="•"/>
            </a:pPr>
            <a:r>
              <a:rPr lang="en-US" dirty="0"/>
              <a:t>No sig effects of stimulation on any measure</a:t>
            </a:r>
          </a:p>
          <a:p>
            <a:pPr marL="285750" indent="-285750">
              <a:buFont typeface="Arial" panose="020B0604020202020204" pitchFamily="34" charset="0"/>
              <a:buChar char="•"/>
            </a:pPr>
            <a:r>
              <a:rPr lang="en-US" dirty="0"/>
              <a:t>Practice effects were observed</a:t>
            </a:r>
          </a:p>
          <a:p>
            <a:pPr marL="742950" lvl="1" indent="-285750">
              <a:buFont typeface="Arial" panose="020B0604020202020204" pitchFamily="34" charset="0"/>
              <a:buChar char="•"/>
            </a:pPr>
            <a:r>
              <a:rPr lang="en-US" dirty="0"/>
              <a:t>Both controlled and automatic attention became faster and, more accurate</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A876854-4E91-4D5B-AB1F-76CBD494A57F}"/>
              </a:ext>
            </a:extLst>
          </p:cNvPr>
          <p:cNvPicPr>
            <a:picLocks noChangeAspect="1"/>
          </p:cNvPicPr>
          <p:nvPr/>
        </p:nvPicPr>
        <p:blipFill rotWithShape="1">
          <a:blip r:embed="rId3"/>
          <a:srcRect l="5376" t="7303" r="23390"/>
          <a:stretch/>
        </p:blipFill>
        <p:spPr>
          <a:xfrm>
            <a:off x="4724399" y="3429000"/>
            <a:ext cx="4038600" cy="2867676"/>
          </a:xfrm>
          <a:prstGeom prst="rect">
            <a:avLst/>
          </a:prstGeom>
        </p:spPr>
      </p:pic>
      <p:pic>
        <p:nvPicPr>
          <p:cNvPr id="6" name="Picture 5">
            <a:extLst>
              <a:ext uri="{FF2B5EF4-FFF2-40B4-BE49-F238E27FC236}">
                <a16:creationId xmlns:a16="http://schemas.microsoft.com/office/drawing/2014/main" id="{247F9EAF-815A-49F7-86AD-2640C82AD1FE}"/>
              </a:ext>
            </a:extLst>
          </p:cNvPr>
          <p:cNvPicPr>
            <a:picLocks noChangeAspect="1"/>
          </p:cNvPicPr>
          <p:nvPr/>
        </p:nvPicPr>
        <p:blipFill rotWithShape="1">
          <a:blip r:embed="rId4"/>
          <a:srcRect l="4374" t="6934" r="25628"/>
          <a:stretch/>
        </p:blipFill>
        <p:spPr>
          <a:xfrm>
            <a:off x="304800" y="3429000"/>
            <a:ext cx="3657600" cy="2867676"/>
          </a:xfrm>
          <a:prstGeom prst="rect">
            <a:avLst/>
          </a:prstGeom>
        </p:spPr>
      </p:pic>
      <p:sp>
        <p:nvSpPr>
          <p:cNvPr id="7" name="TextBox 6">
            <a:extLst>
              <a:ext uri="{FF2B5EF4-FFF2-40B4-BE49-F238E27FC236}">
                <a16:creationId xmlns:a16="http://schemas.microsoft.com/office/drawing/2014/main" id="{724BAD91-1606-4CF3-AF2E-11F9E6581115}"/>
              </a:ext>
            </a:extLst>
          </p:cNvPr>
          <p:cNvSpPr txBox="1"/>
          <p:nvPr/>
        </p:nvSpPr>
        <p:spPr>
          <a:xfrm>
            <a:off x="381000" y="3040658"/>
            <a:ext cx="3733800" cy="369332"/>
          </a:xfrm>
          <a:prstGeom prst="rect">
            <a:avLst/>
          </a:prstGeom>
          <a:noFill/>
        </p:spPr>
        <p:txBody>
          <a:bodyPr wrap="square" rtlCol="0">
            <a:spAutoFit/>
          </a:bodyPr>
          <a:lstStyle/>
          <a:p>
            <a:r>
              <a:rPr lang="en-US" dirty="0"/>
              <a:t>Ruff 2 and 7 Automatic Speed T Score</a:t>
            </a:r>
          </a:p>
        </p:txBody>
      </p:sp>
      <p:sp>
        <p:nvSpPr>
          <p:cNvPr id="8" name="TextBox 7">
            <a:extLst>
              <a:ext uri="{FF2B5EF4-FFF2-40B4-BE49-F238E27FC236}">
                <a16:creationId xmlns:a16="http://schemas.microsoft.com/office/drawing/2014/main" id="{1199529F-9A40-471F-BF86-B3C8D47EE759}"/>
              </a:ext>
            </a:extLst>
          </p:cNvPr>
          <p:cNvSpPr txBox="1"/>
          <p:nvPr/>
        </p:nvSpPr>
        <p:spPr>
          <a:xfrm>
            <a:off x="4724399" y="3040658"/>
            <a:ext cx="4038600" cy="369332"/>
          </a:xfrm>
          <a:prstGeom prst="rect">
            <a:avLst/>
          </a:prstGeom>
          <a:noFill/>
        </p:spPr>
        <p:txBody>
          <a:bodyPr wrap="square" rtlCol="0">
            <a:spAutoFit/>
          </a:bodyPr>
          <a:lstStyle/>
          <a:p>
            <a:r>
              <a:rPr lang="en-US" dirty="0"/>
              <a:t>Ruff 2 and 7 Automatic Accuracy T Score</a:t>
            </a:r>
          </a:p>
        </p:txBody>
      </p:sp>
      <p:cxnSp>
        <p:nvCxnSpPr>
          <p:cNvPr id="13" name="Straight Connector 12">
            <a:extLst>
              <a:ext uri="{FF2B5EF4-FFF2-40B4-BE49-F238E27FC236}">
                <a16:creationId xmlns:a16="http://schemas.microsoft.com/office/drawing/2014/main" id="{638D2D69-91F1-4BC1-84CD-E8B67DFD0053}"/>
              </a:ext>
            </a:extLst>
          </p:cNvPr>
          <p:cNvCxnSpPr/>
          <p:nvPr/>
        </p:nvCxnSpPr>
        <p:spPr>
          <a:xfrm>
            <a:off x="3573780" y="6197322"/>
            <a:ext cx="6858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463EA6-C50A-47D5-914D-62BABADB5970}"/>
              </a:ext>
            </a:extLst>
          </p:cNvPr>
          <p:cNvCxnSpPr/>
          <p:nvPr/>
        </p:nvCxnSpPr>
        <p:spPr>
          <a:xfrm>
            <a:off x="3573780" y="6578322"/>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C10E5E5-2C23-499C-B0BA-1A7DF2D34D41}"/>
              </a:ext>
            </a:extLst>
          </p:cNvPr>
          <p:cNvSpPr txBox="1"/>
          <p:nvPr/>
        </p:nvSpPr>
        <p:spPr>
          <a:xfrm>
            <a:off x="4259580" y="5980390"/>
            <a:ext cx="1295400" cy="369332"/>
          </a:xfrm>
          <a:prstGeom prst="rect">
            <a:avLst/>
          </a:prstGeom>
          <a:noFill/>
        </p:spPr>
        <p:txBody>
          <a:bodyPr wrap="square" rtlCol="0">
            <a:spAutoFit/>
          </a:bodyPr>
          <a:lstStyle/>
          <a:p>
            <a:r>
              <a:rPr lang="en-US" dirty="0"/>
              <a:t>Stim First</a:t>
            </a:r>
          </a:p>
        </p:txBody>
      </p:sp>
      <p:sp>
        <p:nvSpPr>
          <p:cNvPr id="16" name="TextBox 15">
            <a:extLst>
              <a:ext uri="{FF2B5EF4-FFF2-40B4-BE49-F238E27FC236}">
                <a16:creationId xmlns:a16="http://schemas.microsoft.com/office/drawing/2014/main" id="{51C54B3E-A1B9-41DC-87A7-67A74E209AEB}"/>
              </a:ext>
            </a:extLst>
          </p:cNvPr>
          <p:cNvSpPr txBox="1"/>
          <p:nvPr/>
        </p:nvSpPr>
        <p:spPr>
          <a:xfrm>
            <a:off x="4259580" y="6381988"/>
            <a:ext cx="1295400" cy="369332"/>
          </a:xfrm>
          <a:prstGeom prst="rect">
            <a:avLst/>
          </a:prstGeom>
          <a:noFill/>
        </p:spPr>
        <p:txBody>
          <a:bodyPr wrap="square" rtlCol="0">
            <a:spAutoFit/>
          </a:bodyPr>
          <a:lstStyle/>
          <a:p>
            <a:r>
              <a:rPr lang="en-US" dirty="0"/>
              <a:t>Sham First</a:t>
            </a:r>
          </a:p>
        </p:txBody>
      </p:sp>
      <p:sp>
        <p:nvSpPr>
          <p:cNvPr id="17" name="TextBox 16">
            <a:extLst>
              <a:ext uri="{FF2B5EF4-FFF2-40B4-BE49-F238E27FC236}">
                <a16:creationId xmlns:a16="http://schemas.microsoft.com/office/drawing/2014/main" id="{B05D0D42-ECDC-44F7-ABC9-2AD81B14F13B}"/>
              </a:ext>
            </a:extLst>
          </p:cNvPr>
          <p:cNvSpPr txBox="1"/>
          <p:nvPr/>
        </p:nvSpPr>
        <p:spPr>
          <a:xfrm>
            <a:off x="7620" y="4419600"/>
            <a:ext cx="449580" cy="381000"/>
          </a:xfrm>
          <a:prstGeom prst="rect">
            <a:avLst/>
          </a:prstGeom>
          <a:solidFill>
            <a:schemeClr val="bg1"/>
          </a:solidFill>
        </p:spPr>
        <p:txBody>
          <a:bodyPr wrap="square" rtlCol="0">
            <a:spAutoFit/>
          </a:bodyPr>
          <a:lstStyle/>
          <a:p>
            <a:r>
              <a:rPr lang="en-US" dirty="0"/>
              <a:t>50</a:t>
            </a:r>
          </a:p>
        </p:txBody>
      </p:sp>
      <p:sp>
        <p:nvSpPr>
          <p:cNvPr id="18" name="TextBox 17">
            <a:extLst>
              <a:ext uri="{FF2B5EF4-FFF2-40B4-BE49-F238E27FC236}">
                <a16:creationId xmlns:a16="http://schemas.microsoft.com/office/drawing/2014/main" id="{538D5FF5-1485-4BC0-8FB5-846CA58C5A92}"/>
              </a:ext>
            </a:extLst>
          </p:cNvPr>
          <p:cNvSpPr txBox="1"/>
          <p:nvPr/>
        </p:nvSpPr>
        <p:spPr>
          <a:xfrm>
            <a:off x="4399282" y="3753390"/>
            <a:ext cx="449580" cy="381000"/>
          </a:xfrm>
          <a:prstGeom prst="rect">
            <a:avLst/>
          </a:prstGeom>
          <a:solidFill>
            <a:schemeClr val="bg1"/>
          </a:solidFill>
        </p:spPr>
        <p:txBody>
          <a:bodyPr wrap="square" rtlCol="0">
            <a:spAutoFit/>
          </a:bodyPr>
          <a:lstStyle/>
          <a:p>
            <a:r>
              <a:rPr lang="en-US" dirty="0"/>
              <a:t>50</a:t>
            </a:r>
          </a:p>
        </p:txBody>
      </p:sp>
      <p:cxnSp>
        <p:nvCxnSpPr>
          <p:cNvPr id="20" name="Straight Connector 19">
            <a:extLst>
              <a:ext uri="{FF2B5EF4-FFF2-40B4-BE49-F238E27FC236}">
                <a16:creationId xmlns:a16="http://schemas.microsoft.com/office/drawing/2014/main" id="{AF920EB7-5501-40FC-891F-21558B74F792}"/>
              </a:ext>
            </a:extLst>
          </p:cNvPr>
          <p:cNvCxnSpPr/>
          <p:nvPr/>
        </p:nvCxnSpPr>
        <p:spPr>
          <a:xfrm>
            <a:off x="457200" y="4572000"/>
            <a:ext cx="350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864947-081F-46D2-AA67-AE7014B2D68B}"/>
              </a:ext>
            </a:extLst>
          </p:cNvPr>
          <p:cNvCxnSpPr/>
          <p:nvPr/>
        </p:nvCxnSpPr>
        <p:spPr>
          <a:xfrm>
            <a:off x="4848862" y="3943890"/>
            <a:ext cx="35052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10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96008" y="351650"/>
            <a:ext cx="8471408" cy="720710"/>
          </a:xfrm>
          <a:prstGeom prst="rect">
            <a:avLst/>
          </a:prstGeom>
        </p:spPr>
        <p:txBody>
          <a:bodyPr vert="horz" wrap="square" lIns="0" tIns="165100" rIns="0" bIns="0" rtlCol="0">
            <a:spAutoFit/>
          </a:bodyPr>
          <a:lstStyle/>
          <a:p>
            <a:pPr marL="2590800">
              <a:lnSpc>
                <a:spcPct val="100000"/>
              </a:lnSpc>
            </a:pPr>
            <a:r>
              <a:rPr lang="en-US" sz="3600" u="sng" spc="-120" dirty="0"/>
              <a:t>Results- Subjective Functioning</a:t>
            </a:r>
            <a:endParaRPr sz="3600" u="sng" dirty="0"/>
          </a:p>
        </p:txBody>
      </p:sp>
      <p:sp>
        <p:nvSpPr>
          <p:cNvPr id="5" name="Slide Number Placeholder 4">
            <a:extLst>
              <a:ext uri="{FF2B5EF4-FFF2-40B4-BE49-F238E27FC236}">
                <a16:creationId xmlns:a16="http://schemas.microsoft.com/office/drawing/2014/main" id="{90888A8B-3CB5-4A28-AE3C-EB788003B9D6}"/>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22</a:t>
            </a:fld>
            <a:endParaRPr lang="en-US"/>
          </a:p>
        </p:txBody>
      </p:sp>
      <p:sp>
        <p:nvSpPr>
          <p:cNvPr id="13" name="TextBox 12">
            <a:extLst>
              <a:ext uri="{FF2B5EF4-FFF2-40B4-BE49-F238E27FC236}">
                <a16:creationId xmlns:a16="http://schemas.microsoft.com/office/drawing/2014/main" id="{179492C8-D114-41DB-B1A2-6457ECB55E1E}"/>
              </a:ext>
            </a:extLst>
          </p:cNvPr>
          <p:cNvSpPr txBox="1"/>
          <p:nvPr/>
        </p:nvSpPr>
        <p:spPr>
          <a:xfrm>
            <a:off x="228600" y="1460808"/>
            <a:ext cx="8077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Specific improvement was observed with active stimulation for subjective functioning in several domains</a:t>
            </a:r>
          </a:p>
          <a:p>
            <a:pPr marL="742950" lvl="1" indent="-285750">
              <a:buFont typeface="Arial" panose="020B0604020202020204" pitchFamily="34" charset="0"/>
              <a:buChar char="•"/>
            </a:pPr>
            <a:r>
              <a:rPr lang="en-US" dirty="0"/>
              <a:t>Executive Function, </a:t>
            </a:r>
            <a:r>
              <a:rPr lang="en-US" dirty="0" err="1"/>
              <a:t>Postconcussive</a:t>
            </a:r>
            <a:r>
              <a:rPr lang="en-US" dirty="0"/>
              <a:t> symptoms, Sleep, and Depression</a:t>
            </a:r>
          </a:p>
        </p:txBody>
      </p:sp>
      <p:sp>
        <p:nvSpPr>
          <p:cNvPr id="9" name="TextBox 8">
            <a:extLst>
              <a:ext uri="{FF2B5EF4-FFF2-40B4-BE49-F238E27FC236}">
                <a16:creationId xmlns:a16="http://schemas.microsoft.com/office/drawing/2014/main" id="{A1CCF8E6-06A6-4507-8774-43174AB8FBC1}"/>
              </a:ext>
            </a:extLst>
          </p:cNvPr>
          <p:cNvSpPr txBox="1"/>
          <p:nvPr/>
        </p:nvSpPr>
        <p:spPr>
          <a:xfrm>
            <a:off x="5334000" y="5916275"/>
            <a:ext cx="3657600" cy="923330"/>
          </a:xfrm>
          <a:prstGeom prst="rect">
            <a:avLst/>
          </a:prstGeom>
          <a:noFill/>
        </p:spPr>
        <p:txBody>
          <a:bodyPr wrap="square" rtlCol="0">
            <a:spAutoFit/>
          </a:bodyPr>
          <a:lstStyle/>
          <a:p>
            <a:r>
              <a:rPr lang="en-US" dirty="0"/>
              <a:t>15% improvement</a:t>
            </a:r>
          </a:p>
          <a:p>
            <a:r>
              <a:rPr lang="en-US" dirty="0"/>
              <a:t>About 50% of 4 week inpatient rehab </a:t>
            </a:r>
          </a:p>
        </p:txBody>
      </p:sp>
      <p:sp>
        <p:nvSpPr>
          <p:cNvPr id="10" name="TextBox 9">
            <a:extLst>
              <a:ext uri="{FF2B5EF4-FFF2-40B4-BE49-F238E27FC236}">
                <a16:creationId xmlns:a16="http://schemas.microsoft.com/office/drawing/2014/main" id="{31EEC5B1-3609-4B1C-9B8E-E5A7EA10F766}"/>
              </a:ext>
            </a:extLst>
          </p:cNvPr>
          <p:cNvSpPr txBox="1"/>
          <p:nvPr/>
        </p:nvSpPr>
        <p:spPr>
          <a:xfrm>
            <a:off x="1143000" y="6262058"/>
            <a:ext cx="3048000" cy="369332"/>
          </a:xfrm>
          <a:prstGeom prst="rect">
            <a:avLst/>
          </a:prstGeom>
          <a:noFill/>
        </p:spPr>
        <p:txBody>
          <a:bodyPr wrap="square" rtlCol="0">
            <a:spAutoFit/>
          </a:bodyPr>
          <a:lstStyle/>
          <a:p>
            <a:r>
              <a:rPr lang="en-US" dirty="0"/>
              <a:t>6% improvement</a:t>
            </a:r>
          </a:p>
        </p:txBody>
      </p:sp>
      <p:graphicFrame>
        <p:nvGraphicFramePr>
          <p:cNvPr id="11" name="Chart 10">
            <a:extLst>
              <a:ext uri="{FF2B5EF4-FFF2-40B4-BE49-F238E27FC236}">
                <a16:creationId xmlns:a16="http://schemas.microsoft.com/office/drawing/2014/main" id="{79392F95-F801-4D7E-9C8B-D927CF1ACD4C}"/>
              </a:ext>
            </a:extLst>
          </p:cNvPr>
          <p:cNvGraphicFramePr>
            <a:graphicFrameLocks/>
          </p:cNvGraphicFramePr>
          <p:nvPr>
            <p:extLst>
              <p:ext uri="{D42A27DB-BD31-4B8C-83A1-F6EECF244321}">
                <p14:modId xmlns:p14="http://schemas.microsoft.com/office/powerpoint/2010/main" val="1628685461"/>
              </p:ext>
            </p:extLst>
          </p:nvPr>
        </p:nvGraphicFramePr>
        <p:xfrm>
          <a:off x="487680" y="2571632"/>
          <a:ext cx="3398520" cy="3344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B3B521B-040F-4104-A996-2F694BA3D111}"/>
              </a:ext>
            </a:extLst>
          </p:cNvPr>
          <p:cNvGraphicFramePr>
            <a:graphicFrameLocks/>
          </p:cNvGraphicFramePr>
          <p:nvPr>
            <p:extLst>
              <p:ext uri="{D42A27DB-BD31-4B8C-83A1-F6EECF244321}">
                <p14:modId xmlns:p14="http://schemas.microsoft.com/office/powerpoint/2010/main" val="3952086548"/>
              </p:ext>
            </p:extLst>
          </p:nvPr>
        </p:nvGraphicFramePr>
        <p:xfrm>
          <a:off x="4546600" y="2576791"/>
          <a:ext cx="3657600" cy="33446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976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888A8B-3CB5-4A28-AE3C-EB788003B9D6}"/>
              </a:ext>
            </a:extLst>
          </p:cNvPr>
          <p:cNvSpPr>
            <a:spLocks noGrp="1"/>
          </p:cNvSpPr>
          <p:nvPr>
            <p:ph type="sldNum" sz="quarter" idx="7"/>
          </p:nvPr>
        </p:nvSpPr>
        <p:spPr>
          <a:xfrm>
            <a:off x="6781800" y="6403925"/>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23</a:t>
            </a:fld>
            <a:endParaRPr lang="en-US" dirty="0"/>
          </a:p>
        </p:txBody>
      </p:sp>
      <p:sp>
        <p:nvSpPr>
          <p:cNvPr id="8" name="TextBox 7">
            <a:extLst>
              <a:ext uri="{FF2B5EF4-FFF2-40B4-BE49-F238E27FC236}">
                <a16:creationId xmlns:a16="http://schemas.microsoft.com/office/drawing/2014/main" id="{626FEDB2-E1A4-4F1F-8A0E-0DA57EDF2F04}"/>
              </a:ext>
            </a:extLst>
          </p:cNvPr>
          <p:cNvSpPr txBox="1"/>
          <p:nvPr/>
        </p:nvSpPr>
        <p:spPr>
          <a:xfrm>
            <a:off x="5676902" y="6080759"/>
            <a:ext cx="3428998" cy="646331"/>
          </a:xfrm>
          <a:prstGeom prst="rect">
            <a:avLst/>
          </a:prstGeom>
          <a:noFill/>
        </p:spPr>
        <p:txBody>
          <a:bodyPr wrap="square" rtlCol="0">
            <a:spAutoFit/>
          </a:bodyPr>
          <a:lstStyle/>
          <a:p>
            <a:r>
              <a:rPr lang="en-US" dirty="0"/>
              <a:t>9% improvement</a:t>
            </a:r>
          </a:p>
          <a:p>
            <a:endParaRPr lang="en-US" dirty="0"/>
          </a:p>
        </p:txBody>
      </p:sp>
      <p:sp>
        <p:nvSpPr>
          <p:cNvPr id="14" name="TextBox 13">
            <a:extLst>
              <a:ext uri="{FF2B5EF4-FFF2-40B4-BE49-F238E27FC236}">
                <a16:creationId xmlns:a16="http://schemas.microsoft.com/office/drawing/2014/main" id="{97AE8366-EA74-43F9-9C7F-AB903A8BB157}"/>
              </a:ext>
            </a:extLst>
          </p:cNvPr>
          <p:cNvSpPr txBox="1"/>
          <p:nvPr/>
        </p:nvSpPr>
        <p:spPr>
          <a:xfrm>
            <a:off x="1544957" y="6100494"/>
            <a:ext cx="3352800" cy="646331"/>
          </a:xfrm>
          <a:prstGeom prst="rect">
            <a:avLst/>
          </a:prstGeom>
          <a:noFill/>
        </p:spPr>
        <p:txBody>
          <a:bodyPr wrap="square" rtlCol="0">
            <a:spAutoFit/>
          </a:bodyPr>
          <a:lstStyle/>
          <a:p>
            <a:r>
              <a:rPr lang="en-US" dirty="0"/>
              <a:t>16% improvement</a:t>
            </a:r>
          </a:p>
          <a:p>
            <a:endParaRPr lang="en-US" dirty="0"/>
          </a:p>
        </p:txBody>
      </p:sp>
      <p:graphicFrame>
        <p:nvGraphicFramePr>
          <p:cNvPr id="7" name="Chart 6">
            <a:extLst>
              <a:ext uri="{FF2B5EF4-FFF2-40B4-BE49-F238E27FC236}">
                <a16:creationId xmlns:a16="http://schemas.microsoft.com/office/drawing/2014/main" id="{F516AF0B-B283-46E3-AA36-D3066472DCC6}"/>
              </a:ext>
            </a:extLst>
          </p:cNvPr>
          <p:cNvGraphicFramePr>
            <a:graphicFrameLocks/>
          </p:cNvGraphicFramePr>
          <p:nvPr>
            <p:extLst>
              <p:ext uri="{D42A27DB-BD31-4B8C-83A1-F6EECF244321}">
                <p14:modId xmlns:p14="http://schemas.microsoft.com/office/powerpoint/2010/main" val="3090363216"/>
              </p:ext>
            </p:extLst>
          </p:nvPr>
        </p:nvGraphicFramePr>
        <p:xfrm>
          <a:off x="213360" y="1905000"/>
          <a:ext cx="397764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A1D5C95-0BA4-4D51-BDDC-662AD2A80848}"/>
              </a:ext>
            </a:extLst>
          </p:cNvPr>
          <p:cNvGraphicFramePr>
            <a:graphicFrameLocks/>
          </p:cNvGraphicFramePr>
          <p:nvPr>
            <p:extLst>
              <p:ext uri="{D42A27DB-BD31-4B8C-83A1-F6EECF244321}">
                <p14:modId xmlns:p14="http://schemas.microsoft.com/office/powerpoint/2010/main" val="3669295575"/>
              </p:ext>
            </p:extLst>
          </p:nvPr>
        </p:nvGraphicFramePr>
        <p:xfrm>
          <a:off x="4495800" y="1930400"/>
          <a:ext cx="407289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4">
            <a:extLst>
              <a:ext uri="{FF2B5EF4-FFF2-40B4-BE49-F238E27FC236}">
                <a16:creationId xmlns:a16="http://schemas.microsoft.com/office/drawing/2014/main" id="{872AF9A6-D548-4D76-87B0-C4600F685C48}"/>
              </a:ext>
            </a:extLst>
          </p:cNvPr>
          <p:cNvSpPr txBox="1">
            <a:spLocks noGrp="1"/>
          </p:cNvSpPr>
          <p:nvPr>
            <p:ph type="title"/>
          </p:nvPr>
        </p:nvSpPr>
        <p:spPr>
          <a:xfrm>
            <a:off x="-2096008" y="351650"/>
            <a:ext cx="8471408" cy="720710"/>
          </a:xfrm>
          <a:prstGeom prst="rect">
            <a:avLst/>
          </a:prstGeom>
        </p:spPr>
        <p:txBody>
          <a:bodyPr vert="horz" wrap="square" lIns="0" tIns="165100" rIns="0" bIns="0" rtlCol="0">
            <a:spAutoFit/>
          </a:bodyPr>
          <a:lstStyle/>
          <a:p>
            <a:pPr marL="2590800">
              <a:lnSpc>
                <a:spcPct val="100000"/>
              </a:lnSpc>
            </a:pPr>
            <a:r>
              <a:rPr lang="en-US" sz="3600" u="sng" spc="-120" dirty="0"/>
              <a:t>Results- Subjective Functioning</a:t>
            </a:r>
            <a:endParaRPr sz="3600" u="sng" dirty="0"/>
          </a:p>
        </p:txBody>
      </p:sp>
    </p:spTree>
    <p:extLst>
      <p:ext uri="{BB962C8B-B14F-4D97-AF65-F5344CB8AC3E}">
        <p14:creationId xmlns:p14="http://schemas.microsoft.com/office/powerpoint/2010/main" val="300023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5642E9-8EF2-4379-B3C1-39A93D6C78AC}"/>
              </a:ext>
            </a:extLst>
          </p:cNvPr>
          <p:cNvPicPr>
            <a:picLocks noChangeAspect="1"/>
          </p:cNvPicPr>
          <p:nvPr/>
        </p:nvPicPr>
        <p:blipFill rotWithShape="1">
          <a:blip r:embed="rId3"/>
          <a:srcRect l="5036" t="12738" r="24450"/>
          <a:stretch/>
        </p:blipFill>
        <p:spPr>
          <a:xfrm>
            <a:off x="1447800" y="2895600"/>
            <a:ext cx="5334000" cy="3892433"/>
          </a:xfrm>
          <a:prstGeom prst="rect">
            <a:avLst/>
          </a:prstGeom>
        </p:spPr>
      </p:pic>
      <p:sp>
        <p:nvSpPr>
          <p:cNvPr id="2" name="Title 1">
            <a:extLst>
              <a:ext uri="{FF2B5EF4-FFF2-40B4-BE49-F238E27FC236}">
                <a16:creationId xmlns:a16="http://schemas.microsoft.com/office/drawing/2014/main" id="{ECF6AFF7-BD0E-4DD8-B6D7-6A0019D1DB1D}"/>
              </a:ext>
            </a:extLst>
          </p:cNvPr>
          <p:cNvSpPr>
            <a:spLocks noGrp="1"/>
          </p:cNvSpPr>
          <p:nvPr>
            <p:ph type="title"/>
          </p:nvPr>
        </p:nvSpPr>
        <p:spPr>
          <a:xfrm>
            <a:off x="76200" y="442439"/>
            <a:ext cx="8471408" cy="615553"/>
          </a:xfrm>
        </p:spPr>
        <p:txBody>
          <a:bodyPr>
            <a:normAutofit fontScale="90000"/>
          </a:bodyPr>
          <a:lstStyle/>
          <a:p>
            <a:r>
              <a:rPr lang="en-US" u="sng" dirty="0"/>
              <a:t>Results: resting EEG</a:t>
            </a:r>
          </a:p>
        </p:txBody>
      </p:sp>
      <p:sp>
        <p:nvSpPr>
          <p:cNvPr id="3" name="Text Placeholder 2">
            <a:extLst>
              <a:ext uri="{FF2B5EF4-FFF2-40B4-BE49-F238E27FC236}">
                <a16:creationId xmlns:a16="http://schemas.microsoft.com/office/drawing/2014/main" id="{38A6A3A9-F23D-49F9-BA4A-555497639281}"/>
              </a:ext>
            </a:extLst>
          </p:cNvPr>
          <p:cNvSpPr>
            <a:spLocks noGrp="1"/>
          </p:cNvSpPr>
          <p:nvPr>
            <p:ph type="body" idx="1"/>
          </p:nvPr>
        </p:nvSpPr>
        <p:spPr>
          <a:xfrm>
            <a:off x="535940" y="1519555"/>
            <a:ext cx="9827260" cy="1846659"/>
          </a:xfrm>
        </p:spPr>
        <p:txBody>
          <a:bodyPr>
            <a:normAutofit/>
          </a:bodyPr>
          <a:lstStyle/>
          <a:p>
            <a:pPr marL="342900" indent="-342900">
              <a:buFont typeface="Arial" panose="020B0604020202020204" pitchFamily="34" charset="0"/>
              <a:buChar char="•"/>
            </a:pPr>
            <a:r>
              <a:rPr lang="en-US" sz="2000" dirty="0"/>
              <a:t>Active TMS </a:t>
            </a:r>
            <a:r>
              <a:rPr lang="en-US" sz="2000" b="1" dirty="0"/>
              <a:t>did impact </a:t>
            </a:r>
            <a:r>
              <a:rPr lang="en-US" sz="2000" dirty="0"/>
              <a:t>slow wave activity</a:t>
            </a:r>
          </a:p>
          <a:p>
            <a:pPr marL="342900" indent="-342900">
              <a:buFont typeface="Arial" panose="020B0604020202020204" pitchFamily="34" charset="0"/>
              <a:buChar char="•"/>
            </a:pPr>
            <a:r>
              <a:rPr lang="en-US" sz="2000" dirty="0"/>
              <a:t>Prefrontal </a:t>
            </a:r>
            <a:r>
              <a:rPr lang="en-US" sz="2000" b="1" dirty="0"/>
              <a:t>delta elevation </a:t>
            </a:r>
            <a:r>
              <a:rPr lang="en-US" sz="2000" dirty="0"/>
              <a:t>– one week after active stimulation</a:t>
            </a:r>
          </a:p>
          <a:p>
            <a:pPr marL="342900" indent="-342900">
              <a:buFont typeface="Arial" panose="020B0604020202020204" pitchFamily="34" charset="0"/>
              <a:buChar char="•"/>
            </a:pPr>
            <a:r>
              <a:rPr lang="en-US" sz="2000" dirty="0"/>
              <a:t>Not same site as stimulation</a:t>
            </a:r>
            <a:r>
              <a:rPr lang="en-US" dirty="0"/>
              <a:t>	</a:t>
            </a:r>
          </a:p>
          <a:p>
            <a:pPr marL="118872" indent="0">
              <a:buNone/>
            </a:pPr>
            <a:r>
              <a:rPr lang="en-US" dirty="0"/>
              <a:t>	</a:t>
            </a:r>
          </a:p>
          <a:p>
            <a:endParaRPr lang="en-US" dirty="0"/>
          </a:p>
        </p:txBody>
      </p:sp>
      <p:sp>
        <p:nvSpPr>
          <p:cNvPr id="4" name="Slide Number Placeholder 3">
            <a:extLst>
              <a:ext uri="{FF2B5EF4-FFF2-40B4-BE49-F238E27FC236}">
                <a16:creationId xmlns:a16="http://schemas.microsoft.com/office/drawing/2014/main" id="{550E311E-7677-4645-BD7B-1D9156D42228}"/>
              </a:ext>
            </a:extLst>
          </p:cNvPr>
          <p:cNvSpPr>
            <a:spLocks noGrp="1"/>
          </p:cNvSpPr>
          <p:nvPr>
            <p:ph type="sldNum" sz="quarter" idx="7"/>
          </p:nvPr>
        </p:nvSpPr>
        <p:spPr>
          <a:xfrm>
            <a:off x="6583680" y="66827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24</a:t>
            </a:fld>
            <a:endParaRPr lang="en-US"/>
          </a:p>
        </p:txBody>
      </p:sp>
      <p:sp>
        <p:nvSpPr>
          <p:cNvPr id="6" name="TextBox 5">
            <a:extLst>
              <a:ext uri="{FF2B5EF4-FFF2-40B4-BE49-F238E27FC236}">
                <a16:creationId xmlns:a16="http://schemas.microsoft.com/office/drawing/2014/main" id="{CCE07081-49A5-4B77-9C51-BD7C75440805}"/>
              </a:ext>
            </a:extLst>
          </p:cNvPr>
          <p:cNvSpPr txBox="1"/>
          <p:nvPr/>
        </p:nvSpPr>
        <p:spPr>
          <a:xfrm>
            <a:off x="3581400" y="2593461"/>
            <a:ext cx="1752600" cy="369332"/>
          </a:xfrm>
          <a:prstGeom prst="rect">
            <a:avLst/>
          </a:prstGeom>
          <a:noFill/>
        </p:spPr>
        <p:txBody>
          <a:bodyPr wrap="square" rtlCol="0">
            <a:spAutoFit/>
          </a:bodyPr>
          <a:lstStyle/>
          <a:p>
            <a:r>
              <a:rPr lang="en-US" b="1" dirty="0"/>
              <a:t>Delta power FP1 </a:t>
            </a:r>
          </a:p>
        </p:txBody>
      </p:sp>
      <p:sp>
        <p:nvSpPr>
          <p:cNvPr id="8" name="Oval 7">
            <a:extLst>
              <a:ext uri="{FF2B5EF4-FFF2-40B4-BE49-F238E27FC236}">
                <a16:creationId xmlns:a16="http://schemas.microsoft.com/office/drawing/2014/main" id="{7FE2CA6D-387D-4ADA-AF24-7E5290E8A829}"/>
              </a:ext>
            </a:extLst>
          </p:cNvPr>
          <p:cNvSpPr/>
          <p:nvPr/>
        </p:nvSpPr>
        <p:spPr>
          <a:xfrm>
            <a:off x="5005387" y="4036699"/>
            <a:ext cx="1447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DC603F8-69AB-415D-8F3D-C5F9155130FE}"/>
              </a:ext>
            </a:extLst>
          </p:cNvPr>
          <p:cNvSpPr/>
          <p:nvPr/>
        </p:nvSpPr>
        <p:spPr>
          <a:xfrm>
            <a:off x="3259136" y="3546416"/>
            <a:ext cx="1447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0741B4D-18CE-4C1F-9563-86F018CBD892}"/>
              </a:ext>
            </a:extLst>
          </p:cNvPr>
          <p:cNvCxnSpPr/>
          <p:nvPr/>
        </p:nvCxnSpPr>
        <p:spPr>
          <a:xfrm>
            <a:off x="7010400" y="4246602"/>
            <a:ext cx="685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59FE4C-054B-4E36-88AB-F135EB345026}"/>
              </a:ext>
            </a:extLst>
          </p:cNvPr>
          <p:cNvCxnSpPr/>
          <p:nvPr/>
        </p:nvCxnSpPr>
        <p:spPr>
          <a:xfrm>
            <a:off x="7010400" y="4627602"/>
            <a:ext cx="6858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DB55DDE-7B13-4A6F-B9E4-54434BC41921}"/>
              </a:ext>
            </a:extLst>
          </p:cNvPr>
          <p:cNvSpPr txBox="1"/>
          <p:nvPr/>
        </p:nvSpPr>
        <p:spPr>
          <a:xfrm>
            <a:off x="7696200" y="4029670"/>
            <a:ext cx="1295400" cy="369332"/>
          </a:xfrm>
          <a:prstGeom prst="rect">
            <a:avLst/>
          </a:prstGeom>
          <a:noFill/>
        </p:spPr>
        <p:txBody>
          <a:bodyPr wrap="square" rtlCol="0">
            <a:spAutoFit/>
          </a:bodyPr>
          <a:lstStyle/>
          <a:p>
            <a:r>
              <a:rPr lang="en-US" dirty="0"/>
              <a:t>Stim First</a:t>
            </a:r>
          </a:p>
        </p:txBody>
      </p:sp>
      <p:sp>
        <p:nvSpPr>
          <p:cNvPr id="20" name="TextBox 19">
            <a:extLst>
              <a:ext uri="{FF2B5EF4-FFF2-40B4-BE49-F238E27FC236}">
                <a16:creationId xmlns:a16="http://schemas.microsoft.com/office/drawing/2014/main" id="{7577CD0B-4165-44E2-AC09-DBB5A6AB5F9C}"/>
              </a:ext>
            </a:extLst>
          </p:cNvPr>
          <p:cNvSpPr txBox="1"/>
          <p:nvPr/>
        </p:nvSpPr>
        <p:spPr>
          <a:xfrm>
            <a:off x="7696200" y="4431268"/>
            <a:ext cx="1295400" cy="369332"/>
          </a:xfrm>
          <a:prstGeom prst="rect">
            <a:avLst/>
          </a:prstGeom>
          <a:noFill/>
        </p:spPr>
        <p:txBody>
          <a:bodyPr wrap="square" rtlCol="0">
            <a:spAutoFit/>
          </a:bodyPr>
          <a:lstStyle/>
          <a:p>
            <a:r>
              <a:rPr lang="en-US" dirty="0"/>
              <a:t>Sham First</a:t>
            </a:r>
          </a:p>
        </p:txBody>
      </p:sp>
      <p:cxnSp>
        <p:nvCxnSpPr>
          <p:cNvPr id="9" name="Straight Arrow Connector 8">
            <a:extLst>
              <a:ext uri="{FF2B5EF4-FFF2-40B4-BE49-F238E27FC236}">
                <a16:creationId xmlns:a16="http://schemas.microsoft.com/office/drawing/2014/main" id="{0CBF624D-DBCB-4AA1-99A8-0852F0EDA92B}"/>
              </a:ext>
            </a:extLst>
          </p:cNvPr>
          <p:cNvCxnSpPr>
            <a:cxnSpLocks/>
          </p:cNvCxnSpPr>
          <p:nvPr/>
        </p:nvCxnSpPr>
        <p:spPr>
          <a:xfrm>
            <a:off x="2743199" y="3968633"/>
            <a:ext cx="152400" cy="60960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79E302-7665-4B3F-878F-7BD9E8ACFAEA}"/>
              </a:ext>
            </a:extLst>
          </p:cNvPr>
          <p:cNvCxnSpPr>
            <a:cxnSpLocks/>
          </p:cNvCxnSpPr>
          <p:nvPr/>
        </p:nvCxnSpPr>
        <p:spPr>
          <a:xfrm flipV="1">
            <a:off x="4492624" y="4945819"/>
            <a:ext cx="158750" cy="60960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8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8C5F-688B-4714-9BD8-E59C42CDA9C9}"/>
              </a:ext>
            </a:extLst>
          </p:cNvPr>
          <p:cNvSpPr>
            <a:spLocks noGrp="1"/>
          </p:cNvSpPr>
          <p:nvPr>
            <p:ph type="title"/>
          </p:nvPr>
        </p:nvSpPr>
        <p:spPr>
          <a:xfrm>
            <a:off x="106171" y="381000"/>
            <a:ext cx="8471408" cy="615553"/>
          </a:xfrm>
        </p:spPr>
        <p:txBody>
          <a:bodyPr>
            <a:normAutofit fontScale="90000"/>
          </a:bodyPr>
          <a:lstStyle/>
          <a:p>
            <a:r>
              <a:rPr lang="en-US" u="sng" dirty="0"/>
              <a:t>Resting </a:t>
            </a:r>
            <a:r>
              <a:rPr lang="el-GR" u="sng" dirty="0">
                <a:latin typeface="Times New Roman" panose="02020603050405020304" pitchFamily="18" charset="0"/>
                <a:cs typeface="Times New Roman" panose="02020603050405020304" pitchFamily="18" charset="0"/>
              </a:rPr>
              <a:t>δ</a:t>
            </a:r>
            <a:r>
              <a:rPr lang="en-US" u="sng" dirty="0">
                <a:latin typeface="Times New Roman" panose="02020603050405020304" pitchFamily="18" charset="0"/>
                <a:cs typeface="Times New Roman" panose="02020603050405020304" pitchFamily="18" charset="0"/>
              </a:rPr>
              <a:t> </a:t>
            </a:r>
            <a:r>
              <a:rPr lang="en-US" u="sng" dirty="0">
                <a:latin typeface="+mj-lt"/>
                <a:cs typeface="Times New Roman" panose="02020603050405020304" pitchFamily="18" charset="0"/>
              </a:rPr>
              <a:t>elevation</a:t>
            </a:r>
            <a:r>
              <a:rPr lang="en-US" u="sng" dirty="0"/>
              <a:t> vs. symptom gains</a:t>
            </a:r>
          </a:p>
        </p:txBody>
      </p:sp>
      <p:pic>
        <p:nvPicPr>
          <p:cNvPr id="5" name="Picture 4">
            <a:extLst>
              <a:ext uri="{FF2B5EF4-FFF2-40B4-BE49-F238E27FC236}">
                <a16:creationId xmlns:a16="http://schemas.microsoft.com/office/drawing/2014/main" id="{27AA30C2-1CBD-41EE-BB5E-6720ED60FC70}"/>
              </a:ext>
            </a:extLst>
          </p:cNvPr>
          <p:cNvPicPr>
            <a:picLocks noChangeAspect="1"/>
          </p:cNvPicPr>
          <p:nvPr/>
        </p:nvPicPr>
        <p:blipFill rotWithShape="1">
          <a:blip r:embed="rId3"/>
          <a:srcRect l="6245" t="6454" b="7325"/>
          <a:stretch/>
        </p:blipFill>
        <p:spPr>
          <a:xfrm>
            <a:off x="960120" y="2004060"/>
            <a:ext cx="7617459" cy="4130893"/>
          </a:xfrm>
          <a:prstGeom prst="rect">
            <a:avLst/>
          </a:prstGeom>
        </p:spPr>
      </p:pic>
      <p:sp>
        <p:nvSpPr>
          <p:cNvPr id="4" name="Slide Number Placeholder 3">
            <a:extLst>
              <a:ext uri="{FF2B5EF4-FFF2-40B4-BE49-F238E27FC236}">
                <a16:creationId xmlns:a16="http://schemas.microsoft.com/office/drawing/2014/main" id="{3B2DFB74-66D6-4FE1-B6B4-41050CEFADE9}"/>
              </a:ext>
            </a:extLst>
          </p:cNvPr>
          <p:cNvSpPr>
            <a:spLocks noGrp="1"/>
          </p:cNvSpPr>
          <p:nvPr>
            <p:ph type="sldNum" sz="quarter" idx="7"/>
          </p:nvPr>
        </p:nvSpPr>
        <p:spPr>
          <a:xfrm>
            <a:off x="6934200" y="640080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25</a:t>
            </a:fld>
            <a:endParaRPr lang="en-US" dirty="0"/>
          </a:p>
        </p:txBody>
      </p:sp>
      <p:sp>
        <p:nvSpPr>
          <p:cNvPr id="6" name="TextBox 5">
            <a:extLst>
              <a:ext uri="{FF2B5EF4-FFF2-40B4-BE49-F238E27FC236}">
                <a16:creationId xmlns:a16="http://schemas.microsoft.com/office/drawing/2014/main" id="{5BFC22DC-D6D9-44DB-8142-F43FDC58DF77}"/>
              </a:ext>
            </a:extLst>
          </p:cNvPr>
          <p:cNvSpPr txBox="1"/>
          <p:nvPr/>
        </p:nvSpPr>
        <p:spPr>
          <a:xfrm>
            <a:off x="1645920" y="1683167"/>
            <a:ext cx="7193280" cy="461665"/>
          </a:xfrm>
          <a:prstGeom prst="rect">
            <a:avLst/>
          </a:prstGeom>
          <a:noFill/>
        </p:spPr>
        <p:txBody>
          <a:bodyPr wrap="square" rtlCol="0">
            <a:spAutoFit/>
          </a:bodyPr>
          <a:lstStyle/>
          <a:p>
            <a:r>
              <a:rPr lang="en-US" sz="2400" dirty="0"/>
              <a:t>Executive Function symptom improvement</a:t>
            </a:r>
          </a:p>
        </p:txBody>
      </p:sp>
      <p:sp>
        <p:nvSpPr>
          <p:cNvPr id="3" name="TextBox 2">
            <a:extLst>
              <a:ext uri="{FF2B5EF4-FFF2-40B4-BE49-F238E27FC236}">
                <a16:creationId xmlns:a16="http://schemas.microsoft.com/office/drawing/2014/main" id="{0451D9A2-FE4C-4A89-A03F-3B3A7878D792}"/>
              </a:ext>
            </a:extLst>
          </p:cNvPr>
          <p:cNvSpPr txBox="1"/>
          <p:nvPr/>
        </p:nvSpPr>
        <p:spPr>
          <a:xfrm>
            <a:off x="2255520" y="6300590"/>
            <a:ext cx="4876800" cy="646331"/>
          </a:xfrm>
          <a:prstGeom prst="rect">
            <a:avLst/>
          </a:prstGeom>
          <a:noFill/>
        </p:spPr>
        <p:txBody>
          <a:bodyPr wrap="square" rtlCol="0">
            <a:spAutoFit/>
          </a:bodyPr>
          <a:lstStyle/>
          <a:p>
            <a:pPr algn="ctr"/>
            <a:r>
              <a:rPr lang="en-US" dirty="0"/>
              <a:t>Delta Power Elevation 1 week after stimulation (uV^2)</a:t>
            </a:r>
          </a:p>
        </p:txBody>
      </p:sp>
    </p:spTree>
    <p:extLst>
      <p:ext uri="{BB962C8B-B14F-4D97-AF65-F5344CB8AC3E}">
        <p14:creationId xmlns:p14="http://schemas.microsoft.com/office/powerpoint/2010/main" val="160426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A1135-C0FF-452A-805E-A520E6D73E97}"/>
              </a:ext>
            </a:extLst>
          </p:cNvPr>
          <p:cNvPicPr>
            <a:picLocks noChangeAspect="1"/>
          </p:cNvPicPr>
          <p:nvPr/>
        </p:nvPicPr>
        <p:blipFill rotWithShape="1">
          <a:blip r:embed="rId3"/>
          <a:srcRect l="4983" t="7058" b="7058"/>
          <a:stretch/>
        </p:blipFill>
        <p:spPr>
          <a:xfrm>
            <a:off x="914400" y="1371601"/>
            <a:ext cx="7720012" cy="4114800"/>
          </a:xfrm>
          <a:prstGeom prst="rect">
            <a:avLst/>
          </a:prstGeom>
        </p:spPr>
      </p:pic>
      <p:sp>
        <p:nvSpPr>
          <p:cNvPr id="4" name="Slide Number Placeholder 3">
            <a:extLst>
              <a:ext uri="{FF2B5EF4-FFF2-40B4-BE49-F238E27FC236}">
                <a16:creationId xmlns:a16="http://schemas.microsoft.com/office/drawing/2014/main" id="{564F8DCF-7B6D-4606-8AB1-D345DEF51D08}"/>
              </a:ext>
            </a:extLst>
          </p:cNvPr>
          <p:cNvSpPr>
            <a:spLocks noGrp="1"/>
          </p:cNvSpPr>
          <p:nvPr>
            <p:ph type="sldNum" sz="quarter" idx="12"/>
          </p:nvPr>
        </p:nvSpPr>
        <p:spPr>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a:p>
        </p:txBody>
      </p:sp>
      <p:sp>
        <p:nvSpPr>
          <p:cNvPr id="6" name="TextBox 5">
            <a:extLst>
              <a:ext uri="{FF2B5EF4-FFF2-40B4-BE49-F238E27FC236}">
                <a16:creationId xmlns:a16="http://schemas.microsoft.com/office/drawing/2014/main" id="{EFBDCB98-6DC2-4BC6-A48E-DA6AACF27331}"/>
              </a:ext>
            </a:extLst>
          </p:cNvPr>
          <p:cNvSpPr txBox="1"/>
          <p:nvPr/>
        </p:nvSpPr>
        <p:spPr>
          <a:xfrm>
            <a:off x="2438400" y="818197"/>
            <a:ext cx="5562600" cy="461665"/>
          </a:xfrm>
          <a:prstGeom prst="rect">
            <a:avLst/>
          </a:prstGeom>
          <a:noFill/>
        </p:spPr>
        <p:txBody>
          <a:bodyPr wrap="square" rtlCol="0">
            <a:spAutoFit/>
          </a:bodyPr>
          <a:lstStyle/>
          <a:p>
            <a:r>
              <a:rPr lang="en-US" sz="2400" dirty="0"/>
              <a:t>Depression symptom improvement</a:t>
            </a:r>
          </a:p>
        </p:txBody>
      </p:sp>
      <p:sp>
        <p:nvSpPr>
          <p:cNvPr id="7" name="TextBox 6">
            <a:extLst>
              <a:ext uri="{FF2B5EF4-FFF2-40B4-BE49-F238E27FC236}">
                <a16:creationId xmlns:a16="http://schemas.microsoft.com/office/drawing/2014/main" id="{781084DD-87BF-4C6D-95F9-5D8747CFEDAA}"/>
              </a:ext>
            </a:extLst>
          </p:cNvPr>
          <p:cNvSpPr txBox="1"/>
          <p:nvPr/>
        </p:nvSpPr>
        <p:spPr>
          <a:xfrm>
            <a:off x="2438400" y="5609005"/>
            <a:ext cx="4876800" cy="646331"/>
          </a:xfrm>
          <a:prstGeom prst="rect">
            <a:avLst/>
          </a:prstGeom>
          <a:noFill/>
        </p:spPr>
        <p:txBody>
          <a:bodyPr wrap="square" rtlCol="0">
            <a:spAutoFit/>
          </a:bodyPr>
          <a:lstStyle/>
          <a:p>
            <a:pPr algn="ctr"/>
            <a:r>
              <a:rPr lang="en-US" dirty="0"/>
              <a:t>Delta Power Elevation 1 week after stimulation (uV^2)</a:t>
            </a:r>
          </a:p>
        </p:txBody>
      </p:sp>
    </p:spTree>
    <p:extLst>
      <p:ext uri="{BB962C8B-B14F-4D97-AF65-F5344CB8AC3E}">
        <p14:creationId xmlns:p14="http://schemas.microsoft.com/office/powerpoint/2010/main" val="245177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AFF7-BD0E-4DD8-B6D7-6A0019D1DB1D}"/>
              </a:ext>
            </a:extLst>
          </p:cNvPr>
          <p:cNvSpPr>
            <a:spLocks noGrp="1"/>
          </p:cNvSpPr>
          <p:nvPr>
            <p:ph type="title"/>
          </p:nvPr>
        </p:nvSpPr>
        <p:spPr>
          <a:xfrm>
            <a:off x="336295" y="446277"/>
            <a:ext cx="8471408" cy="615553"/>
          </a:xfrm>
        </p:spPr>
        <p:txBody>
          <a:bodyPr>
            <a:normAutofit fontScale="90000"/>
          </a:bodyPr>
          <a:lstStyle/>
          <a:p>
            <a:r>
              <a:rPr lang="en-US" u="sng" dirty="0"/>
              <a:t>Remaining analyses: EEG</a:t>
            </a:r>
          </a:p>
        </p:txBody>
      </p:sp>
      <p:sp>
        <p:nvSpPr>
          <p:cNvPr id="3" name="Text Placeholder 2">
            <a:extLst>
              <a:ext uri="{FF2B5EF4-FFF2-40B4-BE49-F238E27FC236}">
                <a16:creationId xmlns:a16="http://schemas.microsoft.com/office/drawing/2014/main" id="{38A6A3A9-F23D-49F9-BA4A-555497639281}"/>
              </a:ext>
            </a:extLst>
          </p:cNvPr>
          <p:cNvSpPr>
            <a:spLocks noGrp="1"/>
          </p:cNvSpPr>
          <p:nvPr>
            <p:ph type="body" idx="1"/>
          </p:nvPr>
        </p:nvSpPr>
        <p:spPr>
          <a:xfrm>
            <a:off x="535940" y="1214755"/>
            <a:ext cx="8072119" cy="4339650"/>
          </a:xfrm>
        </p:spPr>
        <p:txBody>
          <a:bodyPr>
            <a:normAutofit fontScale="85000" lnSpcReduction="20000"/>
          </a:bodyPr>
          <a:lstStyle/>
          <a:p>
            <a:endParaRPr lang="en-US" dirty="0"/>
          </a:p>
          <a:p>
            <a:r>
              <a:rPr lang="en-US" dirty="0"/>
              <a:t>Have not yet examined:</a:t>
            </a:r>
          </a:p>
          <a:p>
            <a:endParaRPr lang="en-US" dirty="0"/>
          </a:p>
          <a:p>
            <a:pPr marL="457200" indent="-457200">
              <a:buFont typeface="+mj-lt"/>
              <a:buAutoNum type="arabicPeriod"/>
            </a:pPr>
            <a:r>
              <a:rPr lang="en-US" dirty="0"/>
              <a:t>Alpha, Beta, Gamma frequencies</a:t>
            </a:r>
          </a:p>
          <a:p>
            <a:pPr marL="457200" indent="-457200">
              <a:buFont typeface="+mj-lt"/>
              <a:buAutoNum type="arabicPeriod"/>
            </a:pPr>
            <a:endParaRPr lang="en-US" dirty="0"/>
          </a:p>
          <a:p>
            <a:pPr marL="457200" indent="-457200">
              <a:buFont typeface="+mj-lt"/>
              <a:buAutoNum type="arabicPeriod"/>
            </a:pPr>
            <a:r>
              <a:rPr lang="en-US" dirty="0"/>
              <a:t> ERPs – may be some stimulus processing effects</a:t>
            </a:r>
          </a:p>
          <a:p>
            <a:pPr marL="800100" lvl="1" indent="-342900">
              <a:buFont typeface="Arial" panose="020B0604020202020204" pitchFamily="34" charset="0"/>
              <a:buChar char="•"/>
            </a:pPr>
            <a:r>
              <a:rPr lang="en-US" dirty="0"/>
              <a:t>Brain responses to sound targets appear to be enhanced with active </a:t>
            </a:r>
            <a:r>
              <a:rPr lang="en-US" dirty="0" err="1"/>
              <a:t>rTMS</a:t>
            </a:r>
            <a:endParaRPr lang="en-US" dirty="0"/>
          </a:p>
          <a:p>
            <a:pPr marL="457200" indent="-457200">
              <a:buFont typeface="+mj-lt"/>
              <a:buAutoNum type="arabicPeriod"/>
            </a:pPr>
            <a:endParaRPr lang="en-US" dirty="0"/>
          </a:p>
          <a:p>
            <a:pPr marL="457200" indent="-457200">
              <a:buFont typeface="+mj-lt"/>
              <a:buAutoNum type="arabicPeriod"/>
            </a:pPr>
            <a:r>
              <a:rPr lang="en-US" dirty="0"/>
              <a:t>Resting state measures over task time (vigilance and theta power predicted to sustain longer after TMS)</a:t>
            </a:r>
          </a:p>
          <a:p>
            <a:pPr marL="118872" indent="0">
              <a:buNone/>
            </a:pPr>
            <a:r>
              <a:rPr lang="en-US" dirty="0"/>
              <a:t>	</a:t>
            </a:r>
          </a:p>
          <a:p>
            <a:endParaRPr lang="en-US" dirty="0"/>
          </a:p>
        </p:txBody>
      </p:sp>
      <p:sp>
        <p:nvSpPr>
          <p:cNvPr id="4" name="Slide Number Placeholder 3">
            <a:extLst>
              <a:ext uri="{FF2B5EF4-FFF2-40B4-BE49-F238E27FC236}">
                <a16:creationId xmlns:a16="http://schemas.microsoft.com/office/drawing/2014/main" id="{550E311E-7677-4645-BD7B-1D9156D42228}"/>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27</a:t>
            </a:fld>
            <a:endParaRPr lang="en-US"/>
          </a:p>
        </p:txBody>
      </p:sp>
    </p:spTree>
    <p:extLst>
      <p:ext uri="{BB962C8B-B14F-4D97-AF65-F5344CB8AC3E}">
        <p14:creationId xmlns:p14="http://schemas.microsoft.com/office/powerpoint/2010/main" val="3694968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753F-1BFD-4E10-8DEF-BD686F0E3749}"/>
              </a:ext>
            </a:extLst>
          </p:cNvPr>
          <p:cNvSpPr>
            <a:spLocks noGrp="1"/>
          </p:cNvSpPr>
          <p:nvPr>
            <p:ph type="title"/>
          </p:nvPr>
        </p:nvSpPr>
        <p:spPr>
          <a:xfrm>
            <a:off x="336295" y="446277"/>
            <a:ext cx="8471408" cy="615553"/>
          </a:xfrm>
        </p:spPr>
        <p:txBody>
          <a:bodyPr>
            <a:normAutofit fontScale="90000"/>
          </a:bodyPr>
          <a:lstStyle/>
          <a:p>
            <a:r>
              <a:rPr lang="en-US" u="sng" dirty="0"/>
              <a:t>Conclusions</a:t>
            </a:r>
          </a:p>
        </p:txBody>
      </p:sp>
      <p:sp>
        <p:nvSpPr>
          <p:cNvPr id="3" name="Text Placeholder 2">
            <a:extLst>
              <a:ext uri="{FF2B5EF4-FFF2-40B4-BE49-F238E27FC236}">
                <a16:creationId xmlns:a16="http://schemas.microsoft.com/office/drawing/2014/main" id="{F95E11D3-4464-4105-8B8E-4EFED8465470}"/>
              </a:ext>
            </a:extLst>
          </p:cNvPr>
          <p:cNvSpPr>
            <a:spLocks noGrp="1"/>
          </p:cNvSpPr>
          <p:nvPr>
            <p:ph type="body" idx="1"/>
          </p:nvPr>
        </p:nvSpPr>
        <p:spPr>
          <a:xfrm>
            <a:off x="381000" y="1637228"/>
            <a:ext cx="8531860" cy="7201972"/>
          </a:xfrm>
        </p:spPr>
        <p:txBody>
          <a:bodyPr>
            <a:normAutofit/>
          </a:bodyPr>
          <a:lstStyle/>
          <a:p>
            <a:pPr marL="457200" indent="-457200">
              <a:buFont typeface="+mj-lt"/>
              <a:buAutoNum type="arabicPeriod"/>
            </a:pPr>
            <a:r>
              <a:rPr lang="en-US" sz="2000" dirty="0" err="1"/>
              <a:t>rTMS</a:t>
            </a:r>
            <a:r>
              <a:rPr lang="en-US" sz="2000" dirty="0"/>
              <a:t> of DLPFC was </a:t>
            </a:r>
            <a:r>
              <a:rPr lang="en-US" sz="2000" b="1" dirty="0"/>
              <a:t>not effective </a:t>
            </a:r>
            <a:r>
              <a:rPr lang="en-US" sz="2000" dirty="0"/>
              <a:t>for improving learning and attention in </a:t>
            </a:r>
            <a:r>
              <a:rPr lang="en-US" sz="2000" dirty="0" err="1"/>
              <a:t>mTBI</a:t>
            </a:r>
            <a:endParaRPr lang="en-US" sz="2000" dirty="0"/>
          </a:p>
          <a:p>
            <a:pPr marL="457200" indent="-457200">
              <a:buFont typeface="+mj-lt"/>
              <a:buAutoNum type="arabicPeriod"/>
            </a:pPr>
            <a:endParaRPr lang="en-US" sz="2000" dirty="0"/>
          </a:p>
          <a:p>
            <a:pPr marL="457200" indent="-457200">
              <a:buFont typeface="+mj-lt"/>
              <a:buAutoNum type="arabicPeriod"/>
            </a:pPr>
            <a:r>
              <a:rPr lang="en-US" sz="2000" dirty="0" err="1"/>
              <a:t>rTMS</a:t>
            </a:r>
            <a:r>
              <a:rPr lang="en-US" sz="2000" dirty="0"/>
              <a:t> of DLPFC was </a:t>
            </a:r>
            <a:r>
              <a:rPr lang="en-US" sz="2000" b="1" dirty="0"/>
              <a:t>effective</a:t>
            </a:r>
            <a:r>
              <a:rPr lang="en-US" sz="2000" dirty="0"/>
              <a:t> for depression symptoms, </a:t>
            </a:r>
            <a:r>
              <a:rPr lang="en-US" sz="2000" dirty="0" err="1"/>
              <a:t>postconcussive</a:t>
            </a:r>
            <a:r>
              <a:rPr lang="en-US" sz="2000" dirty="0"/>
              <a:t> symptoms, subjective sleep dysfunction, and subjective executive function in </a:t>
            </a:r>
            <a:r>
              <a:rPr lang="en-US" sz="2000" dirty="0" err="1"/>
              <a:t>mTBI</a:t>
            </a:r>
            <a:endParaRPr lang="en-US" sz="2000" dirty="0"/>
          </a:p>
          <a:p>
            <a:pPr marL="914400" lvl="1" indent="-457200">
              <a:buFont typeface="Arial" panose="020B0604020202020204" pitchFamily="34" charset="0"/>
              <a:buChar char="•"/>
            </a:pPr>
            <a:r>
              <a:rPr lang="en-US" sz="1800" dirty="0"/>
              <a:t>Safe and well-tolerated; headaches may be contraindication</a:t>
            </a:r>
          </a:p>
          <a:p>
            <a:pPr marL="914400" lvl="1" indent="-457200">
              <a:buFont typeface="Arial" panose="020B0604020202020204" pitchFamily="34" charset="0"/>
              <a:buChar char="•"/>
            </a:pPr>
            <a:r>
              <a:rPr lang="en-US" sz="1800" dirty="0"/>
              <a:t>Consistent with known efficacy for depression</a:t>
            </a:r>
          </a:p>
          <a:p>
            <a:pPr marL="457200" indent="-457200">
              <a:buFont typeface="+mj-lt"/>
              <a:buAutoNum type="arabicPeriod"/>
            </a:pPr>
            <a:endParaRPr lang="en-US" sz="2000" dirty="0"/>
          </a:p>
          <a:p>
            <a:pPr marL="457200" indent="-457200">
              <a:buFont typeface="+mj-lt"/>
              <a:buAutoNum type="arabicPeriod"/>
            </a:pPr>
            <a:r>
              <a:rPr lang="en-US" sz="2000" dirty="0" err="1"/>
              <a:t>rTMS</a:t>
            </a:r>
            <a:r>
              <a:rPr lang="en-US" sz="2000" dirty="0"/>
              <a:t> to right DLPFC temporarily </a:t>
            </a:r>
            <a:r>
              <a:rPr lang="en-US" sz="2000" b="1" dirty="0"/>
              <a:t>altered </a:t>
            </a:r>
            <a:r>
              <a:rPr lang="en-US" sz="2000" dirty="0"/>
              <a:t>resting delta circuits active over week scale</a:t>
            </a:r>
          </a:p>
          <a:p>
            <a:pPr marL="457200" indent="-457200">
              <a:buFont typeface="+mj-lt"/>
              <a:buAutoNum type="arabicPeriod"/>
            </a:pPr>
            <a:endParaRPr lang="en-US" sz="2000" dirty="0"/>
          </a:p>
          <a:p>
            <a:pPr marL="457200" indent="-457200">
              <a:buFont typeface="+mj-lt"/>
              <a:buAutoNum type="arabicPeriod"/>
            </a:pPr>
            <a:r>
              <a:rPr lang="en-US" sz="2000" dirty="0"/>
              <a:t>Longer term elevation of prefrontal delta power predicted symptom improvement, therefore is a </a:t>
            </a:r>
            <a:r>
              <a:rPr lang="en-US" sz="2000" b="1" dirty="0"/>
              <a:t>clue for the mechanism</a:t>
            </a:r>
            <a:r>
              <a:rPr lang="en-US" sz="2000" dirty="0"/>
              <a:t> of </a:t>
            </a:r>
            <a:r>
              <a:rPr lang="en-US" sz="2000" dirty="0" err="1"/>
              <a:t>rTMS’s</a:t>
            </a:r>
            <a:r>
              <a:rPr lang="en-US" sz="2000" dirty="0"/>
              <a:t> efficacy for executive and depression symptoms</a:t>
            </a:r>
          </a:p>
          <a:p>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D3D93F5A-4B7B-43AE-A065-B2F8DDBE81B5}"/>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28</a:t>
            </a:fld>
            <a:endParaRPr lang="en-US"/>
          </a:p>
        </p:txBody>
      </p:sp>
    </p:spTree>
    <p:extLst>
      <p:ext uri="{BB962C8B-B14F-4D97-AF65-F5344CB8AC3E}">
        <p14:creationId xmlns:p14="http://schemas.microsoft.com/office/powerpoint/2010/main" val="515971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BF15-90E3-4CD3-84E7-F88D42D38ECA}"/>
              </a:ext>
            </a:extLst>
          </p:cNvPr>
          <p:cNvSpPr>
            <a:spLocks noGrp="1"/>
          </p:cNvSpPr>
          <p:nvPr>
            <p:ph type="title"/>
          </p:nvPr>
        </p:nvSpPr>
        <p:spPr>
          <a:xfrm>
            <a:off x="336295" y="446277"/>
            <a:ext cx="8471408" cy="615553"/>
          </a:xfrm>
        </p:spPr>
        <p:txBody>
          <a:bodyPr>
            <a:normAutofit fontScale="90000"/>
          </a:bodyPr>
          <a:lstStyle/>
          <a:p>
            <a:r>
              <a:rPr lang="en-US" u="sng" dirty="0"/>
              <a:t>Clinical significance</a:t>
            </a:r>
          </a:p>
        </p:txBody>
      </p:sp>
      <p:sp>
        <p:nvSpPr>
          <p:cNvPr id="3" name="Text Placeholder 2">
            <a:extLst>
              <a:ext uri="{FF2B5EF4-FFF2-40B4-BE49-F238E27FC236}">
                <a16:creationId xmlns:a16="http://schemas.microsoft.com/office/drawing/2014/main" id="{40D792DF-FD22-45D5-B7B0-DA856B9F078B}"/>
              </a:ext>
            </a:extLst>
          </p:cNvPr>
          <p:cNvSpPr>
            <a:spLocks noGrp="1"/>
          </p:cNvSpPr>
          <p:nvPr>
            <p:ph type="body" idx="1"/>
          </p:nvPr>
        </p:nvSpPr>
        <p:spPr>
          <a:xfrm>
            <a:off x="350010" y="1447800"/>
            <a:ext cx="8380985" cy="6370975"/>
          </a:xfrm>
        </p:spPr>
        <p:txBody>
          <a:bodyPr>
            <a:normAutofit/>
          </a:bodyPr>
          <a:lstStyle/>
          <a:p>
            <a:pPr marL="285750" indent="-285750">
              <a:buFont typeface="Arial" panose="020B0604020202020204" pitchFamily="34" charset="0"/>
              <a:buChar char="•"/>
            </a:pPr>
            <a:r>
              <a:rPr lang="en-US" sz="2000" dirty="0"/>
              <a:t>Statistically significant </a:t>
            </a:r>
            <a:r>
              <a:rPr lang="en-US" sz="2000" b="1" dirty="0"/>
              <a:t>improvements in PCS, sleep, depression, and executive function</a:t>
            </a:r>
          </a:p>
          <a:p>
            <a:pPr marL="285750" indent="-285750">
              <a:buFont typeface="Arial" panose="020B0604020202020204" pitchFamily="34" charset="0"/>
              <a:buChar char="•"/>
            </a:pPr>
            <a:r>
              <a:rPr lang="en-US" sz="2000" dirty="0"/>
              <a:t>While there was no improvement in objective cognition, </a:t>
            </a:r>
            <a:r>
              <a:rPr lang="en-US" sz="2000" b="1" dirty="0"/>
              <a:t>subjective functioning may be even more important</a:t>
            </a:r>
            <a:r>
              <a:rPr lang="en-US" sz="2000" dirty="0"/>
              <a:t>:</a:t>
            </a:r>
          </a:p>
          <a:p>
            <a:pPr marL="742950" lvl="1" indent="-285750">
              <a:buFont typeface="Arial" panose="020B0604020202020204" pitchFamily="34" charset="0"/>
              <a:buChar char="•"/>
            </a:pPr>
            <a:r>
              <a:rPr lang="en-US" sz="1600" dirty="0"/>
              <a:t>Neurobehavioral and psychological symptoms elevated in </a:t>
            </a:r>
            <a:r>
              <a:rPr lang="en-US" sz="1600" dirty="0" err="1"/>
              <a:t>mTBI</a:t>
            </a:r>
            <a:r>
              <a:rPr lang="en-US" sz="1600" dirty="0"/>
              <a:t> but neuropsychological function is typically normal</a:t>
            </a:r>
          </a:p>
          <a:p>
            <a:pPr marL="742950" lvl="1" indent="-285750">
              <a:buFont typeface="Arial" panose="020B0604020202020204" pitchFamily="34" charset="0"/>
              <a:buChar char="•"/>
            </a:pPr>
            <a:r>
              <a:rPr lang="en-US" sz="1600" dirty="0"/>
              <a:t>Midlife signals of poor outcomes in aging</a:t>
            </a:r>
          </a:p>
          <a:p>
            <a:pPr marL="742950" lvl="1" indent="-285750">
              <a:buFont typeface="Arial" panose="020B0604020202020204" pitchFamily="34" charset="0"/>
              <a:buChar char="•"/>
            </a:pPr>
            <a:r>
              <a:rPr lang="en-US" sz="1600" dirty="0"/>
              <a:t>Most prominent physiologic brain signal in chronic </a:t>
            </a:r>
            <a:r>
              <a:rPr lang="en-US" sz="1600" dirty="0" err="1"/>
              <a:t>mTBI</a:t>
            </a:r>
            <a:r>
              <a:rPr lang="en-US" sz="1600" dirty="0"/>
              <a:t> is strongly associated with depression and anxiety symptoms</a:t>
            </a:r>
            <a:endParaRPr lang="en-US" sz="1600" u="sng" dirty="0"/>
          </a:p>
          <a:p>
            <a:endParaRPr lang="en-US" sz="2400" dirty="0"/>
          </a:p>
          <a:p>
            <a:pPr marL="342900" indent="-342900">
              <a:buFont typeface="Arial" panose="020B0604020202020204" pitchFamily="34" charset="0"/>
              <a:buChar char="•"/>
            </a:pPr>
            <a:r>
              <a:rPr lang="en-US" sz="2400" dirty="0" err="1"/>
              <a:t>rTMS</a:t>
            </a:r>
            <a:r>
              <a:rPr lang="en-US" sz="2400" dirty="0"/>
              <a:t> may benefit </a:t>
            </a:r>
            <a:r>
              <a:rPr lang="en-US" sz="2400" dirty="0" err="1"/>
              <a:t>mTBI</a:t>
            </a:r>
            <a:r>
              <a:rPr lang="en-US" sz="2400" dirty="0"/>
              <a:t> with </a:t>
            </a:r>
            <a:r>
              <a:rPr lang="en-US" sz="2400" b="1" dirty="0"/>
              <a:t>subjective cognitive deficits, </a:t>
            </a:r>
            <a:r>
              <a:rPr lang="en-US" sz="2400" dirty="0"/>
              <a:t>especially for those with PCS, depression, and/or sleep disorders</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err="1"/>
              <a:t>rTMS</a:t>
            </a:r>
            <a:r>
              <a:rPr lang="en-US" sz="2400" dirty="0"/>
              <a:t> may create a window of plasticity, priming for other rehab programs</a:t>
            </a:r>
          </a:p>
          <a:p>
            <a:pPr marL="742950" lvl="1" indent="-285750">
              <a:buFont typeface="Arial" panose="020B0604020202020204" pitchFamily="34" charset="0"/>
              <a:buChar char="•"/>
            </a:pPr>
            <a:endParaRPr lang="en-US" sz="1600" dirty="0"/>
          </a:p>
          <a:p>
            <a:endParaRPr lang="en-US" sz="2000" dirty="0"/>
          </a:p>
        </p:txBody>
      </p:sp>
      <p:sp>
        <p:nvSpPr>
          <p:cNvPr id="4" name="Slide Number Placeholder 3">
            <a:extLst>
              <a:ext uri="{FF2B5EF4-FFF2-40B4-BE49-F238E27FC236}">
                <a16:creationId xmlns:a16="http://schemas.microsoft.com/office/drawing/2014/main" id="{23FEC559-A24F-410D-A981-BC9CA525FADF}"/>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a:p>
        </p:txBody>
      </p:sp>
    </p:spTree>
    <p:extLst>
      <p:ext uri="{BB962C8B-B14F-4D97-AF65-F5344CB8AC3E}">
        <p14:creationId xmlns:p14="http://schemas.microsoft.com/office/powerpoint/2010/main" val="107245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TBI as disorder of neural communication</a:t>
            </a:r>
          </a:p>
        </p:txBody>
      </p:sp>
      <p:sp>
        <p:nvSpPr>
          <p:cNvPr id="3" name="Content Placeholder 2"/>
          <p:cNvSpPr>
            <a:spLocks noGrp="1"/>
          </p:cNvSpPr>
          <p:nvPr>
            <p:ph idx="1"/>
          </p:nvPr>
        </p:nvSpPr>
        <p:spPr/>
        <p:txBody>
          <a:bodyPr>
            <a:normAutofit fontScale="92500" lnSpcReduction="20000"/>
          </a:bodyPr>
          <a:lstStyle/>
          <a:p>
            <a:r>
              <a:rPr lang="en-US" sz="3000" dirty="0"/>
              <a:t>Severe TBI -&gt; shifts in EEG frequency -&gt; reduced consciousness </a:t>
            </a:r>
            <a:r>
              <a:rPr lang="en-US" sz="1300" dirty="0"/>
              <a:t>(Schiff, 2014) </a:t>
            </a:r>
          </a:p>
          <a:p>
            <a:r>
              <a:rPr lang="en-US" sz="3000" dirty="0"/>
              <a:t>Other cognitive deficits (Alzheimer’s disease, schizophrenia), also exhibit similar changes in EEG frequency </a:t>
            </a:r>
            <a:r>
              <a:rPr lang="en-US" sz="1200" dirty="0"/>
              <a:t>(</a:t>
            </a:r>
            <a:r>
              <a:rPr lang="en-US" sz="1200" dirty="0" err="1"/>
              <a:t>Babilioni</a:t>
            </a:r>
            <a:r>
              <a:rPr lang="en-US" sz="1200" dirty="0"/>
              <a:t>, 2006; Paus, 1999, </a:t>
            </a:r>
            <a:r>
              <a:rPr lang="en-US" sz="1200" dirty="0" err="1"/>
              <a:t>Gattaz</a:t>
            </a:r>
            <a:r>
              <a:rPr lang="en-US" sz="1200" dirty="0"/>
              <a:t>, 1992)</a:t>
            </a:r>
          </a:p>
          <a:p>
            <a:r>
              <a:rPr lang="en-US" dirty="0"/>
              <a:t>Shifts of EEG frequency come from changes in the communication between large groups of cortical neurons</a:t>
            </a:r>
          </a:p>
          <a:p>
            <a:r>
              <a:rPr lang="en-US" dirty="0"/>
              <a:t>Our team previously examined EEG changes after mild TBI in Veterans</a:t>
            </a:r>
          </a:p>
          <a:p>
            <a:pPr lvl="1"/>
            <a:r>
              <a:rPr lang="en-US" dirty="0"/>
              <a:t>Found similar pattern of prefrontal EEG slowing </a:t>
            </a:r>
            <a:r>
              <a:rPr lang="en-US" sz="1350" dirty="0"/>
              <a:t>(Franke, 2016)</a:t>
            </a:r>
          </a:p>
        </p:txBody>
      </p:sp>
    </p:spTree>
    <p:extLst>
      <p:ext uri="{BB962C8B-B14F-4D97-AF65-F5344CB8AC3E}">
        <p14:creationId xmlns:p14="http://schemas.microsoft.com/office/powerpoint/2010/main" val="982289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7981-D226-41A2-9CB0-D3D8155CC79B}"/>
              </a:ext>
            </a:extLst>
          </p:cNvPr>
          <p:cNvSpPr>
            <a:spLocks noGrp="1"/>
          </p:cNvSpPr>
          <p:nvPr>
            <p:ph type="title"/>
          </p:nvPr>
        </p:nvSpPr>
        <p:spPr>
          <a:xfrm>
            <a:off x="304800" y="153174"/>
            <a:ext cx="8471408" cy="1231106"/>
          </a:xfrm>
        </p:spPr>
        <p:txBody>
          <a:bodyPr>
            <a:normAutofit fontScale="90000"/>
          </a:bodyPr>
          <a:lstStyle/>
          <a:p>
            <a:r>
              <a:rPr lang="en-US" u="sng" dirty="0"/>
              <a:t>Discussion: why no improvement in neuropsychological performance?</a:t>
            </a:r>
          </a:p>
        </p:txBody>
      </p:sp>
      <p:sp>
        <p:nvSpPr>
          <p:cNvPr id="3" name="Text Placeholder 2">
            <a:extLst>
              <a:ext uri="{FF2B5EF4-FFF2-40B4-BE49-F238E27FC236}">
                <a16:creationId xmlns:a16="http://schemas.microsoft.com/office/drawing/2014/main" id="{F08633B4-39E9-4245-9905-9848D9365A53}"/>
              </a:ext>
            </a:extLst>
          </p:cNvPr>
          <p:cNvSpPr>
            <a:spLocks noGrp="1"/>
          </p:cNvSpPr>
          <p:nvPr>
            <p:ph type="body" idx="1"/>
          </p:nvPr>
        </p:nvSpPr>
        <p:spPr>
          <a:xfrm>
            <a:off x="504444" y="1730514"/>
            <a:ext cx="8072119" cy="4647426"/>
          </a:xfrm>
        </p:spPr>
        <p:txBody>
          <a:bodyPr>
            <a:normAutofit lnSpcReduction="10000"/>
          </a:bodyPr>
          <a:lstStyle/>
          <a:p>
            <a:pPr marL="285750" indent="-285750">
              <a:buFont typeface="Arial" panose="020B0604020202020204" pitchFamily="34" charset="0"/>
              <a:buChar char="•"/>
            </a:pPr>
            <a:r>
              <a:rPr lang="en-US" b="1" dirty="0"/>
              <a:t>Not clinically depressed</a:t>
            </a:r>
            <a:r>
              <a:rPr lang="en-US" dirty="0"/>
              <a:t>:</a:t>
            </a:r>
          </a:p>
          <a:p>
            <a:pPr marL="742950" lvl="1" indent="-285750">
              <a:buFont typeface="Arial" panose="020B0604020202020204" pitchFamily="34" charset="0"/>
              <a:buChar char="•"/>
            </a:pPr>
            <a:r>
              <a:rPr lang="en-US" sz="2000" dirty="0"/>
              <a:t>Neuropsychological benefits in medically refractory depression</a:t>
            </a:r>
            <a:r>
              <a:rPr lang="en-US" sz="2000" baseline="30000" dirty="0"/>
              <a:t>1</a:t>
            </a:r>
            <a:r>
              <a:rPr lang="en-US" sz="2000" dirty="0"/>
              <a:t>, and TBI groups selected for depression</a:t>
            </a:r>
            <a:r>
              <a:rPr lang="en-US" sz="2000" baseline="30000" dirty="0"/>
              <a:t>2</a:t>
            </a:r>
            <a:endParaRPr lang="en-US" sz="2000" dirty="0"/>
          </a:p>
          <a:p>
            <a:pPr marL="742950" lvl="1" indent="-285750">
              <a:buFont typeface="Arial" panose="020B0604020202020204" pitchFamily="34" charset="0"/>
              <a:buChar char="•"/>
            </a:pPr>
            <a:r>
              <a:rPr lang="en-US" sz="2000" dirty="0"/>
              <a:t>Our results similar to very recent study in severe TBI (no neuropsychological benefit)</a:t>
            </a:r>
            <a:r>
              <a:rPr lang="en-US" sz="2000" baseline="30000" dirty="0"/>
              <a:t>3</a:t>
            </a:r>
            <a:endParaRPr lang="en-US" sz="2000" dirty="0"/>
          </a:p>
          <a:p>
            <a:pPr marL="742950" lvl="1" indent="-285750">
              <a:buFont typeface="Arial" panose="020B0604020202020204" pitchFamily="34" charset="0"/>
              <a:buChar char="•"/>
            </a:pPr>
            <a:r>
              <a:rPr lang="en-US" sz="2000" dirty="0"/>
              <a:t>TBI depressive symptoms less severe, less problematic for cognition than refractory clinical depression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Possibility of </a:t>
            </a:r>
            <a:r>
              <a:rPr lang="en-US" b="1" dirty="0"/>
              <a:t>other </a:t>
            </a:r>
            <a:r>
              <a:rPr lang="en-US" b="1" dirty="0" err="1"/>
              <a:t>neuropsych</a:t>
            </a:r>
            <a:r>
              <a:rPr lang="en-US" b="1" dirty="0"/>
              <a:t> process </a:t>
            </a:r>
            <a:r>
              <a:rPr lang="en-US" dirty="0"/>
              <a:t>impacted, harder to measure –e.g. meta-cognition</a:t>
            </a:r>
          </a:p>
          <a:p>
            <a:pPr marL="742950" lvl="1" indent="-285750">
              <a:buFont typeface="Arial" panose="020B0604020202020204" pitchFamily="34" charset="0"/>
              <a:buChar char="•"/>
            </a:pPr>
            <a:r>
              <a:rPr lang="en-US" sz="2000" dirty="0"/>
              <a:t>RDLPFC associated with accuracy of self-assessment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E4F3EA46-C026-4842-82E3-F2DAEDD74C49}"/>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a:p>
        </p:txBody>
      </p:sp>
    </p:spTree>
    <p:extLst>
      <p:ext uri="{BB962C8B-B14F-4D97-AF65-F5344CB8AC3E}">
        <p14:creationId xmlns:p14="http://schemas.microsoft.com/office/powerpoint/2010/main" val="3710658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1D2D-6737-477B-AA7C-63DB1B86A574}"/>
              </a:ext>
            </a:extLst>
          </p:cNvPr>
          <p:cNvSpPr>
            <a:spLocks noGrp="1"/>
          </p:cNvSpPr>
          <p:nvPr>
            <p:ph type="title"/>
          </p:nvPr>
        </p:nvSpPr>
        <p:spPr>
          <a:xfrm>
            <a:off x="56895" y="111760"/>
            <a:ext cx="9112505" cy="1231106"/>
          </a:xfrm>
        </p:spPr>
        <p:txBody>
          <a:bodyPr>
            <a:normAutofit fontScale="90000"/>
          </a:bodyPr>
          <a:lstStyle/>
          <a:p>
            <a:r>
              <a:rPr lang="en-US" u="sng" dirty="0"/>
              <a:t>Discussion: what is the late delta elevation?</a:t>
            </a:r>
          </a:p>
        </p:txBody>
      </p:sp>
      <p:sp>
        <p:nvSpPr>
          <p:cNvPr id="3" name="Text Placeholder 2">
            <a:extLst>
              <a:ext uri="{FF2B5EF4-FFF2-40B4-BE49-F238E27FC236}">
                <a16:creationId xmlns:a16="http://schemas.microsoft.com/office/drawing/2014/main" id="{E71D457F-CC13-4914-9975-BA9374DF06A1}"/>
              </a:ext>
            </a:extLst>
          </p:cNvPr>
          <p:cNvSpPr>
            <a:spLocks noGrp="1"/>
          </p:cNvSpPr>
          <p:nvPr>
            <p:ph type="body" idx="1"/>
          </p:nvPr>
        </p:nvSpPr>
        <p:spPr>
          <a:xfrm>
            <a:off x="457200" y="1664494"/>
            <a:ext cx="8072119" cy="5170646"/>
          </a:xfrm>
        </p:spPr>
        <p:txBody>
          <a:bodyPr>
            <a:normAutofit lnSpcReduction="10000"/>
          </a:bodyPr>
          <a:lstStyle/>
          <a:p>
            <a:pPr algn="l" rtl="0"/>
            <a:r>
              <a:rPr lang="en-US" sz="2600" b="1" dirty="0"/>
              <a:t>Long-term but not permanent changes in large scale cortical communication</a:t>
            </a:r>
          </a:p>
          <a:p>
            <a:pPr lvl="1"/>
            <a:r>
              <a:rPr lang="en-US" sz="2200" dirty="0"/>
              <a:t>Delta modulates local activity over large regions</a:t>
            </a:r>
          </a:p>
          <a:p>
            <a:pPr algn="l" rtl="0"/>
            <a:endParaRPr lang="en-US" sz="2600" b="1" dirty="0"/>
          </a:p>
          <a:p>
            <a:pPr algn="l" rtl="0"/>
            <a:r>
              <a:rPr lang="en-US" sz="2600" b="1" dirty="0"/>
              <a:t>Long-term but impermanent plasticity of networks</a:t>
            </a:r>
            <a:r>
              <a:rPr lang="en-US" sz="2600" dirty="0"/>
              <a:t>: </a:t>
            </a:r>
          </a:p>
          <a:p>
            <a:pPr lvl="1"/>
            <a:r>
              <a:rPr lang="en-US" sz="2200" dirty="0"/>
              <a:t>EEG correlate of long-term network Hebbian learning? Delta power rebound in motor cortex-</a:t>
            </a:r>
            <a:r>
              <a:rPr lang="en-US" sz="2200" i="1" dirty="0"/>
              <a:t>connected</a:t>
            </a:r>
            <a:r>
              <a:rPr lang="en-US" sz="2200" dirty="0"/>
              <a:t> regions after movement activity</a:t>
            </a:r>
          </a:p>
          <a:p>
            <a:pPr algn="l" rtl="0"/>
            <a:endParaRPr lang="en-US" sz="2600" dirty="0"/>
          </a:p>
          <a:p>
            <a:pPr algn="l" rtl="0"/>
            <a:endParaRPr lang="en-US" sz="2600" dirty="0"/>
          </a:p>
          <a:p>
            <a:pPr algn="l" rtl="0"/>
            <a:r>
              <a:rPr lang="en-US" sz="2600" b="1" dirty="0"/>
              <a:t>Temporary Changes in ‘Internalizing’:</a:t>
            </a:r>
          </a:p>
          <a:p>
            <a:pPr lvl="1"/>
            <a:r>
              <a:rPr lang="en-US" sz="2200" dirty="0"/>
              <a:t>Inward mentation, loss of response to external world</a:t>
            </a:r>
          </a:p>
          <a:p>
            <a:pPr lvl="1"/>
            <a:r>
              <a:rPr lang="en-US" sz="2200" dirty="0"/>
              <a:t>Positive mood and serotonergic manipulations</a:t>
            </a:r>
          </a:p>
          <a:p>
            <a:pPr marL="342900" indent="-342900" algn="l" rtl="0">
              <a:buFont typeface="Arial" panose="020B0604020202020204" pitchFamily="34" charset="0"/>
              <a:buChar char="•"/>
            </a:pPr>
            <a:endParaRPr lang="en-US" dirty="0"/>
          </a:p>
          <a:p>
            <a:pPr algn="l" rtl="0"/>
            <a:endParaRPr lang="en-US" dirty="0"/>
          </a:p>
          <a:p>
            <a:endParaRPr lang="en-US" dirty="0"/>
          </a:p>
        </p:txBody>
      </p:sp>
      <p:sp>
        <p:nvSpPr>
          <p:cNvPr id="4" name="Slide Number Placeholder 3">
            <a:extLst>
              <a:ext uri="{FF2B5EF4-FFF2-40B4-BE49-F238E27FC236}">
                <a16:creationId xmlns:a16="http://schemas.microsoft.com/office/drawing/2014/main" id="{C8BD8D94-BE0C-406A-BAE6-4E79910DA1D0}"/>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28487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753F-1BFD-4E10-8DEF-BD686F0E3749}"/>
              </a:ext>
            </a:extLst>
          </p:cNvPr>
          <p:cNvSpPr>
            <a:spLocks noGrp="1"/>
          </p:cNvSpPr>
          <p:nvPr>
            <p:ph type="title"/>
          </p:nvPr>
        </p:nvSpPr>
        <p:spPr>
          <a:xfrm>
            <a:off x="336295" y="446277"/>
            <a:ext cx="8471408" cy="615553"/>
          </a:xfrm>
        </p:spPr>
        <p:txBody>
          <a:bodyPr>
            <a:normAutofit fontScale="90000"/>
          </a:bodyPr>
          <a:lstStyle/>
          <a:p>
            <a:r>
              <a:rPr lang="en-US" u="sng" dirty="0"/>
              <a:t>Other approaches to protocol?</a:t>
            </a:r>
          </a:p>
        </p:txBody>
      </p:sp>
      <p:sp>
        <p:nvSpPr>
          <p:cNvPr id="3" name="Text Placeholder 2">
            <a:extLst>
              <a:ext uri="{FF2B5EF4-FFF2-40B4-BE49-F238E27FC236}">
                <a16:creationId xmlns:a16="http://schemas.microsoft.com/office/drawing/2014/main" id="{F95E11D3-4464-4105-8B8E-4EFED8465470}"/>
              </a:ext>
            </a:extLst>
          </p:cNvPr>
          <p:cNvSpPr>
            <a:spLocks noGrp="1"/>
          </p:cNvSpPr>
          <p:nvPr>
            <p:ph type="body" idx="1"/>
          </p:nvPr>
        </p:nvSpPr>
        <p:spPr>
          <a:xfrm>
            <a:off x="535939" y="1447800"/>
            <a:ext cx="8072119" cy="2339102"/>
          </a:xfrm>
        </p:spPr>
        <p:txBody>
          <a:bodyPr>
            <a:normAutofit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How might one affect objective cognitive functioning?</a:t>
            </a:r>
          </a:p>
          <a:p>
            <a:pPr marL="800100" lvl="1" indent="-342900">
              <a:buFont typeface="Arial" panose="020B0604020202020204" pitchFamily="34" charset="0"/>
              <a:buChar char="•"/>
            </a:pPr>
            <a:r>
              <a:rPr lang="en-US" sz="2400" dirty="0"/>
              <a:t>DLPFC for symptoms followed by cognitive training</a:t>
            </a:r>
          </a:p>
          <a:p>
            <a:pPr marL="800100" lvl="1" indent="-342900">
              <a:buFont typeface="Arial" panose="020B0604020202020204" pitchFamily="34" charset="0"/>
              <a:buChar char="•"/>
            </a:pPr>
            <a:r>
              <a:rPr lang="en-US" sz="2400" dirty="0"/>
              <a:t>Outcomes: self-awareness; monitoring</a:t>
            </a:r>
          </a:p>
          <a:p>
            <a:endParaRPr lang="en-US" dirty="0"/>
          </a:p>
        </p:txBody>
      </p:sp>
      <p:sp>
        <p:nvSpPr>
          <p:cNvPr id="4" name="Slide Number Placeholder 3">
            <a:extLst>
              <a:ext uri="{FF2B5EF4-FFF2-40B4-BE49-F238E27FC236}">
                <a16:creationId xmlns:a16="http://schemas.microsoft.com/office/drawing/2014/main" id="{D3D93F5A-4B7B-43AE-A065-B2F8DDBE81B5}"/>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Tree>
    <p:extLst>
      <p:ext uri="{BB962C8B-B14F-4D97-AF65-F5344CB8AC3E}">
        <p14:creationId xmlns:p14="http://schemas.microsoft.com/office/powerpoint/2010/main" val="2029899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0" y="5791200"/>
            <a:ext cx="1862327" cy="69646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858000" y="5867400"/>
            <a:ext cx="1862455" cy="620395"/>
          </a:xfrm>
          <a:custGeom>
            <a:avLst/>
            <a:gdLst/>
            <a:ahLst/>
            <a:cxnLst/>
            <a:rect l="l" t="t" r="r" b="b"/>
            <a:pathLst>
              <a:path w="1862454" h="620395">
                <a:moveTo>
                  <a:pt x="0" y="620268"/>
                </a:moveTo>
                <a:lnTo>
                  <a:pt x="1862327" y="620268"/>
                </a:lnTo>
                <a:lnTo>
                  <a:pt x="1862327" y="0"/>
                </a:lnTo>
                <a:lnTo>
                  <a:pt x="0" y="0"/>
                </a:lnTo>
                <a:lnTo>
                  <a:pt x="0" y="620268"/>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2819400" y="533400"/>
            <a:ext cx="8471408" cy="748282"/>
          </a:xfrm>
          <a:prstGeom prst="rect">
            <a:avLst/>
          </a:prstGeom>
        </p:spPr>
        <p:txBody>
          <a:bodyPr vert="horz" wrap="square" lIns="0" tIns="131445" rIns="0" bIns="0" rtlCol="0">
            <a:spAutoFit/>
          </a:bodyPr>
          <a:lstStyle/>
          <a:p>
            <a:pPr marL="3201670" algn="l">
              <a:lnSpc>
                <a:spcPct val="100000"/>
              </a:lnSpc>
            </a:pPr>
            <a:r>
              <a:rPr lang="en-US" u="sng" spc="-125" dirty="0"/>
              <a:t>Status and Plans</a:t>
            </a:r>
            <a:endParaRPr u="sng" spc="-20" dirty="0"/>
          </a:p>
        </p:txBody>
      </p:sp>
      <p:sp>
        <p:nvSpPr>
          <p:cNvPr id="5" name="object 5"/>
          <p:cNvSpPr txBox="1">
            <a:spLocks noGrp="1"/>
          </p:cNvSpPr>
          <p:nvPr>
            <p:ph type="body" idx="1"/>
          </p:nvPr>
        </p:nvSpPr>
        <p:spPr>
          <a:xfrm>
            <a:off x="423545" y="1600200"/>
            <a:ext cx="8455661" cy="2072362"/>
          </a:xfrm>
          <a:prstGeom prst="rect">
            <a:avLst/>
          </a:prstGeom>
        </p:spPr>
        <p:txBody>
          <a:bodyPr vert="horz" wrap="square" lIns="0" tIns="0" rIns="0" bIns="0" rtlCol="0">
            <a:spAutoFit/>
          </a:bodyPr>
          <a:lstStyle/>
          <a:p>
            <a:pPr marL="195580" indent="-182880">
              <a:lnSpc>
                <a:spcPct val="100000"/>
              </a:lnSpc>
              <a:spcBef>
                <a:spcPts val="384"/>
              </a:spcBef>
              <a:buClr>
                <a:srgbClr val="2CA1BE"/>
              </a:buClr>
              <a:buSzPct val="84375"/>
              <a:buFont typeface="Arial"/>
              <a:buChar char="•"/>
              <a:tabLst>
                <a:tab pos="195580" algn="l"/>
              </a:tabLst>
            </a:pPr>
            <a:r>
              <a:rPr lang="en-US" sz="3200" spc="-15" dirty="0"/>
              <a:t>Manuscript underway</a:t>
            </a:r>
          </a:p>
          <a:p>
            <a:pPr marL="195580" indent="-182880">
              <a:lnSpc>
                <a:spcPct val="100000"/>
              </a:lnSpc>
              <a:spcBef>
                <a:spcPts val="384"/>
              </a:spcBef>
              <a:buClr>
                <a:srgbClr val="2CA1BE"/>
              </a:buClr>
              <a:buSzPct val="84375"/>
              <a:buFont typeface="Arial"/>
              <a:buChar char="•"/>
              <a:tabLst>
                <a:tab pos="195580" algn="l"/>
              </a:tabLst>
            </a:pPr>
            <a:r>
              <a:rPr lang="en-US" sz="3200" spc="-15" dirty="0"/>
              <a:t>Analyze stimulus processing and vigilance measures</a:t>
            </a:r>
          </a:p>
          <a:p>
            <a:pPr marL="12700">
              <a:lnSpc>
                <a:spcPct val="100000"/>
              </a:lnSpc>
              <a:spcBef>
                <a:spcPts val="384"/>
              </a:spcBef>
              <a:buClr>
                <a:srgbClr val="2CA1BE"/>
              </a:buClr>
              <a:buSzPct val="84375"/>
              <a:tabLst>
                <a:tab pos="195580" algn="l"/>
              </a:tabLst>
            </a:pPr>
            <a:endParaRPr lang="en-US" sz="3200" spc="-15" dirty="0"/>
          </a:p>
        </p:txBody>
      </p:sp>
      <p:sp>
        <p:nvSpPr>
          <p:cNvPr id="6" name="Slide Number Placeholder 5">
            <a:extLst>
              <a:ext uri="{FF2B5EF4-FFF2-40B4-BE49-F238E27FC236}">
                <a16:creationId xmlns:a16="http://schemas.microsoft.com/office/drawing/2014/main" id="{23C23211-1F68-4AE2-934B-8EF639C008E3}"/>
              </a:ext>
            </a:extLst>
          </p:cNvPr>
          <p:cNvSpPr>
            <a:spLocks noGrp="1"/>
          </p:cNvSpPr>
          <p:nvPr>
            <p:ph type="sldNum" sz="quarter" idx="7"/>
          </p:nvPr>
        </p:nvSpPr>
        <p:spPr>
          <a:xfrm>
            <a:off x="6583680" y="6377940"/>
            <a:ext cx="2103120" cy="34290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465" y="484559"/>
            <a:ext cx="9144000" cy="677108"/>
          </a:xfrm>
        </p:spPr>
        <p:txBody>
          <a:bodyPr/>
          <a:lstStyle/>
          <a:p>
            <a:pPr algn="ctr"/>
            <a:r>
              <a:rPr lang="en-US" sz="4400" u="sng" dirty="0"/>
              <a:t>Acknowledgements</a:t>
            </a:r>
          </a:p>
        </p:txBody>
      </p:sp>
      <p:sp>
        <p:nvSpPr>
          <p:cNvPr id="3" name="Content Placeholder 2"/>
          <p:cNvSpPr>
            <a:spLocks noGrp="1"/>
          </p:cNvSpPr>
          <p:nvPr>
            <p:ph idx="4294967295"/>
          </p:nvPr>
        </p:nvSpPr>
        <p:spPr>
          <a:xfrm>
            <a:off x="413316" y="1447800"/>
            <a:ext cx="2628622" cy="2062103"/>
          </a:xfrm>
          <a:prstGeom prst="rect">
            <a:avLst/>
          </a:prstGeom>
        </p:spPr>
        <p:txBody>
          <a:bodyPr>
            <a:normAutofit/>
          </a:bodyPr>
          <a:lstStyle/>
          <a:p>
            <a:pPr marL="118872" indent="0">
              <a:buNone/>
            </a:pPr>
            <a:r>
              <a:rPr lang="en-US" sz="2000" b="1" i="1" u="sng" dirty="0">
                <a:solidFill>
                  <a:schemeClr val="tx1"/>
                </a:solidFill>
              </a:rPr>
              <a:t>Intervention staff</a:t>
            </a:r>
            <a:endParaRPr lang="en-US" sz="2000" b="1" i="1" u="sng" dirty="0"/>
          </a:p>
          <a:p>
            <a:pPr marL="118872" indent="0">
              <a:buNone/>
            </a:pPr>
            <a:r>
              <a:rPr lang="en-US" sz="2000" b="1" dirty="0"/>
              <a:t>Sheryl Underwood</a:t>
            </a:r>
          </a:p>
          <a:p>
            <a:pPr marL="118872" indent="0">
              <a:buNone/>
            </a:pPr>
            <a:r>
              <a:rPr lang="en-US" sz="2000" b="1" dirty="0"/>
              <a:t>Padraic Flynn</a:t>
            </a:r>
          </a:p>
          <a:p>
            <a:endParaRPr lang="en-US" sz="2000" b="1" i="1" u="sng" dirty="0">
              <a:solidFill>
                <a:schemeClr val="tx1"/>
              </a:solidFill>
            </a:endParaRPr>
          </a:p>
          <a:p>
            <a:endParaRPr lang="en-US" sz="2000" b="1" dirty="0">
              <a:solidFill>
                <a:schemeClr val="tx1"/>
              </a:solidFill>
            </a:endParaRPr>
          </a:p>
          <a:p>
            <a:endParaRPr lang="en-US" sz="2000" b="1" i="1" u="sng" dirty="0">
              <a:solidFill>
                <a:schemeClr val="tx1"/>
              </a:solidFill>
            </a:endParaRPr>
          </a:p>
        </p:txBody>
      </p:sp>
      <p:pic>
        <p:nvPicPr>
          <p:cNvPr id="7" name="Picture 2" descr="C:\Users\livingstonws\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3392" y="1793186"/>
            <a:ext cx="2326107" cy="255534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6102064" y="1590406"/>
            <a:ext cx="2930485" cy="3046988"/>
          </a:xfrm>
          <a:prstGeom prst="rect">
            <a:avLst/>
          </a:prstGeom>
        </p:spPr>
        <p:txBody>
          <a:bodyPr wrap="square" lIns="0" tIns="0" rIns="0" bIns="0">
            <a:spAutoFit/>
          </a:bodyPr>
          <a:lstStyle>
            <a:lvl1pPr marL="0">
              <a:defRPr sz="24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i="1" u="sng" kern="0" dirty="0"/>
              <a:t>Advisory Leadership</a:t>
            </a:r>
          </a:p>
          <a:p>
            <a:r>
              <a:rPr lang="en-US" sz="2000" b="1" kern="0" dirty="0"/>
              <a:t>David </a:t>
            </a:r>
            <a:r>
              <a:rPr lang="en-US" sz="2000" b="1" kern="0" dirty="0" err="1"/>
              <a:t>Cifu</a:t>
            </a:r>
            <a:endParaRPr lang="en-US" sz="2000" b="1" kern="0" dirty="0"/>
          </a:p>
          <a:p>
            <a:r>
              <a:rPr lang="en-US" sz="2000" b="1" kern="0" dirty="0"/>
              <a:t>William Walker</a:t>
            </a:r>
          </a:p>
          <a:p>
            <a:r>
              <a:rPr lang="en-US" sz="2000" b="1" kern="0" dirty="0"/>
              <a:t>Kathryn Holloway</a:t>
            </a:r>
          </a:p>
          <a:p>
            <a:r>
              <a:rPr lang="en-US" sz="2000" b="1" kern="0" dirty="0"/>
              <a:t>Ravi </a:t>
            </a:r>
            <a:r>
              <a:rPr lang="en-US" sz="2000" b="1" kern="0" dirty="0" err="1"/>
              <a:t>Hadimani</a:t>
            </a:r>
            <a:endParaRPr lang="en-US" sz="2000" b="1" kern="0" dirty="0"/>
          </a:p>
          <a:p>
            <a:endParaRPr lang="en-US" sz="2000" b="1" kern="0" dirty="0"/>
          </a:p>
          <a:p>
            <a:endParaRPr lang="en-US" sz="2000" b="1" kern="0" dirty="0"/>
          </a:p>
          <a:p>
            <a:endParaRPr lang="en-US" sz="2000" b="1" kern="0" dirty="0"/>
          </a:p>
          <a:p>
            <a:endParaRPr lang="en-US" sz="2000" b="1" kern="0" dirty="0"/>
          </a:p>
          <a:p>
            <a:endParaRPr lang="en-US" sz="1200" b="1" i="1" u="sng" kern="0" dirty="0"/>
          </a:p>
        </p:txBody>
      </p:sp>
      <p:pic>
        <p:nvPicPr>
          <p:cNvPr id="5" name="Picture 4"/>
          <p:cNvPicPr>
            <a:picLocks noChangeAspect="1"/>
          </p:cNvPicPr>
          <p:nvPr/>
        </p:nvPicPr>
        <p:blipFill>
          <a:blip r:embed="rId4"/>
          <a:stretch>
            <a:fillRect/>
          </a:stretch>
        </p:blipFill>
        <p:spPr>
          <a:xfrm>
            <a:off x="5509806" y="5141866"/>
            <a:ext cx="1830758" cy="615553"/>
          </a:xfrm>
          <a:prstGeom prst="rect">
            <a:avLst/>
          </a:prstGeom>
        </p:spPr>
      </p:pic>
      <p:sp>
        <p:nvSpPr>
          <p:cNvPr id="4" name="TextBox 3">
            <a:extLst>
              <a:ext uri="{FF2B5EF4-FFF2-40B4-BE49-F238E27FC236}">
                <a16:creationId xmlns:a16="http://schemas.microsoft.com/office/drawing/2014/main" id="{E0673EE2-42C5-403F-86F5-4E3A2FC667F5}"/>
              </a:ext>
            </a:extLst>
          </p:cNvPr>
          <p:cNvSpPr txBox="1"/>
          <p:nvPr/>
        </p:nvSpPr>
        <p:spPr>
          <a:xfrm>
            <a:off x="3287073" y="1980901"/>
            <a:ext cx="2513272" cy="1323439"/>
          </a:xfrm>
          <a:prstGeom prst="rect">
            <a:avLst/>
          </a:prstGeom>
          <a:noFill/>
        </p:spPr>
        <p:txBody>
          <a:bodyPr wrap="square" rtlCol="0">
            <a:spAutoFit/>
          </a:bodyPr>
          <a:lstStyle/>
          <a:p>
            <a:r>
              <a:rPr lang="en-US" sz="2000" b="1" i="1" u="sng" dirty="0"/>
              <a:t>Biostatistician</a:t>
            </a:r>
          </a:p>
          <a:p>
            <a:r>
              <a:rPr lang="en-US" sz="2000" b="1" dirty="0"/>
              <a:t>Robert Perera</a:t>
            </a:r>
          </a:p>
          <a:p>
            <a:endParaRPr lang="en-US" sz="2000" b="1" dirty="0"/>
          </a:p>
          <a:p>
            <a:endParaRPr lang="en-US" sz="2000" b="1" dirty="0"/>
          </a:p>
        </p:txBody>
      </p:sp>
      <p:pic>
        <p:nvPicPr>
          <p:cNvPr id="18" name="Picture 17">
            <a:extLst>
              <a:ext uri="{FF2B5EF4-FFF2-40B4-BE49-F238E27FC236}">
                <a16:creationId xmlns:a16="http://schemas.microsoft.com/office/drawing/2014/main" id="{9080D8E7-A70F-4AAF-85F4-05C29099C8E0}"/>
              </a:ext>
            </a:extLst>
          </p:cNvPr>
          <p:cNvPicPr>
            <a:picLocks noChangeAspect="1"/>
          </p:cNvPicPr>
          <p:nvPr/>
        </p:nvPicPr>
        <p:blipFill>
          <a:blip r:embed="rId5"/>
          <a:stretch>
            <a:fillRect/>
          </a:stretch>
        </p:blipFill>
        <p:spPr>
          <a:xfrm>
            <a:off x="1219200" y="6018195"/>
            <a:ext cx="2513272" cy="529703"/>
          </a:xfrm>
          <a:prstGeom prst="rect">
            <a:avLst/>
          </a:prstGeom>
        </p:spPr>
      </p:pic>
      <p:sp>
        <p:nvSpPr>
          <p:cNvPr id="14" name="Content Placeholder 2">
            <a:extLst>
              <a:ext uri="{FF2B5EF4-FFF2-40B4-BE49-F238E27FC236}">
                <a16:creationId xmlns:a16="http://schemas.microsoft.com/office/drawing/2014/main" id="{1A562920-2837-4E0E-AE38-FDAFDBD6197B}"/>
              </a:ext>
            </a:extLst>
          </p:cNvPr>
          <p:cNvSpPr txBox="1">
            <a:spLocks/>
          </p:cNvSpPr>
          <p:nvPr/>
        </p:nvSpPr>
        <p:spPr>
          <a:xfrm>
            <a:off x="457200" y="3070858"/>
            <a:ext cx="2628622" cy="1446550"/>
          </a:xfrm>
          <a:prstGeom prst="rect">
            <a:avLst/>
          </a:prstGeom>
        </p:spPr>
        <p:txBody>
          <a:bodyPr wrap="square" lIns="0" tIns="0" rIns="0" bIns="0">
            <a:spAutoFit/>
          </a:bodyPr>
          <a:lstStyle>
            <a:lvl1pPr marL="0">
              <a:defRPr sz="24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i="1" u="sng" kern="0" dirty="0"/>
              <a:t>VA institutional advisor</a:t>
            </a:r>
          </a:p>
          <a:p>
            <a:r>
              <a:rPr lang="en-US" sz="2000" b="1" kern="0" dirty="0"/>
              <a:t>Tiffany Lewis</a:t>
            </a:r>
          </a:p>
          <a:p>
            <a:endParaRPr lang="en-US" sz="2000" b="1" i="1" u="sng" kern="0" dirty="0"/>
          </a:p>
          <a:p>
            <a:endParaRPr lang="en-US" sz="2000" b="1" kern="0" dirty="0"/>
          </a:p>
          <a:p>
            <a:endParaRPr lang="en-US" sz="1200" b="1" i="1" u="sng" kern="0" dirty="0"/>
          </a:p>
        </p:txBody>
      </p:sp>
      <p:pic>
        <p:nvPicPr>
          <p:cNvPr id="1026" name="Picture 2" descr="Agency Logo">
            <a:extLst>
              <a:ext uri="{FF2B5EF4-FFF2-40B4-BE49-F238E27FC236}">
                <a16:creationId xmlns:a16="http://schemas.microsoft.com/office/drawing/2014/main" id="{5E2C2F66-069D-4461-B18E-B05B67D102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724400"/>
            <a:ext cx="4505325"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B97ED3-0603-4425-BAC4-4005D10CADA7}"/>
              </a:ext>
            </a:extLst>
          </p:cNvPr>
          <p:cNvSpPr txBox="1"/>
          <p:nvPr/>
        </p:nvSpPr>
        <p:spPr>
          <a:xfrm>
            <a:off x="4648200" y="6074330"/>
            <a:ext cx="3124200" cy="33855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tx1"/>
            </a:solidFill>
          </a:ln>
        </p:spPr>
        <p:txBody>
          <a:bodyPr wrap="square" rtlCol="0">
            <a:spAutoFit/>
          </a:bodyPr>
          <a:lstStyle/>
          <a:p>
            <a:r>
              <a:rPr lang="en-US" sz="1600" b="1" dirty="0">
                <a:latin typeface="Baskerville Old Face" panose="02020602080505020303" pitchFamily="18" charset="0"/>
              </a:rPr>
              <a:t>McGuire Research Institute</a:t>
            </a:r>
          </a:p>
        </p:txBody>
      </p:sp>
      <p:sp>
        <p:nvSpPr>
          <p:cNvPr id="8" name="TextBox 7">
            <a:extLst>
              <a:ext uri="{FF2B5EF4-FFF2-40B4-BE49-F238E27FC236}">
                <a16:creationId xmlns:a16="http://schemas.microsoft.com/office/drawing/2014/main" id="{994221CE-0C1C-4BAF-9251-4692CA264508}"/>
              </a:ext>
            </a:extLst>
          </p:cNvPr>
          <p:cNvSpPr txBox="1"/>
          <p:nvPr/>
        </p:nvSpPr>
        <p:spPr>
          <a:xfrm>
            <a:off x="3273521" y="3673463"/>
            <a:ext cx="2492846" cy="707886"/>
          </a:xfrm>
          <a:prstGeom prst="rect">
            <a:avLst/>
          </a:prstGeom>
          <a:noFill/>
        </p:spPr>
        <p:txBody>
          <a:bodyPr wrap="square" rtlCol="0">
            <a:spAutoFit/>
          </a:bodyPr>
          <a:lstStyle/>
          <a:p>
            <a:r>
              <a:rPr lang="en-US" sz="2000" b="1" i="1" dirty="0"/>
              <a:t>Special thank you to George </a:t>
            </a:r>
            <a:r>
              <a:rPr lang="en-US" sz="2000" b="1" i="1" dirty="0" err="1"/>
              <a:t>Gitchel</a:t>
            </a:r>
            <a:endParaRPr lang="en-US" sz="2000" b="1" i="1" dirty="0"/>
          </a:p>
        </p:txBody>
      </p:sp>
    </p:spTree>
    <p:extLst>
      <p:ext uri="{BB962C8B-B14F-4D97-AF65-F5344CB8AC3E}">
        <p14:creationId xmlns:p14="http://schemas.microsoft.com/office/powerpoint/2010/main" val="272222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rTMS</a:t>
            </a:r>
            <a:r>
              <a:rPr lang="en-US" dirty="0"/>
              <a:t> alters neural communication</a:t>
            </a:r>
          </a:p>
        </p:txBody>
      </p:sp>
      <p:sp>
        <p:nvSpPr>
          <p:cNvPr id="3" name="Content Placeholder 2"/>
          <p:cNvSpPr>
            <a:spLocks noGrp="1"/>
          </p:cNvSpPr>
          <p:nvPr>
            <p:ph idx="1"/>
          </p:nvPr>
        </p:nvSpPr>
        <p:spPr/>
        <p:txBody>
          <a:bodyPr>
            <a:normAutofit/>
          </a:bodyPr>
          <a:lstStyle/>
          <a:p>
            <a:r>
              <a:rPr lang="en-US" sz="2400" dirty="0"/>
              <a:t>High frequency TMS (&gt;1Hz) depolarizes (activates) neurons under the stimulating coil </a:t>
            </a:r>
            <a:r>
              <a:rPr lang="en-US" sz="1600" dirty="0"/>
              <a:t>(</a:t>
            </a:r>
            <a:r>
              <a:rPr lang="en-US" sz="1600" dirty="0" err="1"/>
              <a:t>Haraldsson</a:t>
            </a:r>
            <a:r>
              <a:rPr lang="en-US" sz="1600" dirty="0"/>
              <a:t>, 2004)</a:t>
            </a:r>
          </a:p>
          <a:p>
            <a:r>
              <a:rPr lang="en-US" sz="2400" dirty="0"/>
              <a:t>Prefrontal </a:t>
            </a:r>
            <a:r>
              <a:rPr lang="en-US" sz="2400" dirty="0" err="1"/>
              <a:t>rTMS</a:t>
            </a:r>
            <a:r>
              <a:rPr lang="en-US" sz="2400" dirty="0"/>
              <a:t> stimulation at 10Hz shown to decrease prefrontal and temporal delta activity:</a:t>
            </a:r>
          </a:p>
          <a:p>
            <a:pPr lvl="1"/>
            <a:r>
              <a:rPr lang="en-US" sz="1800" dirty="0"/>
              <a:t>“We found </a:t>
            </a:r>
            <a:r>
              <a:rPr lang="en-US" sz="1800" b="1" dirty="0"/>
              <a:t>a significant decrease of delta </a:t>
            </a:r>
            <a:r>
              <a:rPr lang="en-US" sz="1800" dirty="0"/>
              <a:t>and theta power on left </a:t>
            </a:r>
            <a:r>
              <a:rPr lang="en-US" sz="1800" b="1" dirty="0"/>
              <a:t>prefrontal </a:t>
            </a:r>
            <a:r>
              <a:rPr lang="en-US" sz="1800" dirty="0"/>
              <a:t>electrodes, mainly localized in the left DLPFC” </a:t>
            </a:r>
            <a:r>
              <a:rPr lang="en-US" sz="1200" dirty="0"/>
              <a:t>(Wozniak-</a:t>
            </a:r>
            <a:r>
              <a:rPr lang="en-US" sz="1200" dirty="0" err="1"/>
              <a:t>Kwasniewska</a:t>
            </a:r>
            <a:r>
              <a:rPr lang="en-US" sz="1200" dirty="0"/>
              <a:t>, 2014)</a:t>
            </a:r>
          </a:p>
          <a:p>
            <a:pPr lvl="1"/>
            <a:r>
              <a:rPr lang="en-US" sz="1800" dirty="0"/>
              <a:t>“EEG frequency bands were changed </a:t>
            </a:r>
            <a:r>
              <a:rPr lang="en-US" sz="1800" b="1" dirty="0" err="1"/>
              <a:t>fronto</a:t>
            </a:r>
            <a:r>
              <a:rPr lang="en-US" sz="1800" b="1" dirty="0"/>
              <a:t>-temporally </a:t>
            </a:r>
            <a:r>
              <a:rPr lang="en-US" sz="1800" dirty="0"/>
              <a:t>(right) and were mainly </a:t>
            </a:r>
            <a:r>
              <a:rPr lang="en-US" sz="1800" b="1" dirty="0"/>
              <a:t>decreases in delta </a:t>
            </a:r>
            <a:r>
              <a:rPr lang="en-US" sz="1800" dirty="0"/>
              <a:t>and beta and increases in alpha1-activity” </a:t>
            </a:r>
            <a:r>
              <a:rPr lang="en-US" sz="1200" dirty="0"/>
              <a:t>(</a:t>
            </a:r>
            <a:r>
              <a:rPr lang="en-US" sz="1200" dirty="0" err="1"/>
              <a:t>Jandl</a:t>
            </a:r>
            <a:r>
              <a:rPr lang="en-US" sz="1200" dirty="0"/>
              <a:t>, 2005)</a:t>
            </a:r>
          </a:p>
          <a:p>
            <a:pPr lvl="1"/>
            <a:r>
              <a:rPr lang="en-US" sz="1800" dirty="0"/>
              <a:t>“After treatment, the resting electroencephalography revealed a significant </a:t>
            </a:r>
            <a:r>
              <a:rPr lang="en-US" sz="1800" b="1" dirty="0"/>
              <a:t>decrease in the delta-band </a:t>
            </a:r>
            <a:r>
              <a:rPr lang="en-US" sz="1800" dirty="0"/>
              <a:t>activity, which originated in the right </a:t>
            </a:r>
            <a:r>
              <a:rPr lang="en-US" sz="1800" b="1" dirty="0"/>
              <a:t>prefrontal </a:t>
            </a:r>
            <a:r>
              <a:rPr lang="en-US" sz="1800" dirty="0"/>
              <a:t>cortex and correlated with improvements in facial affect recognition.” </a:t>
            </a:r>
            <a:r>
              <a:rPr lang="en-US" sz="1200" dirty="0"/>
              <a:t>(Kamp, 2016)</a:t>
            </a:r>
          </a:p>
          <a:p>
            <a:pPr lvl="1"/>
            <a:endParaRPr lang="en-US" sz="1050" dirty="0"/>
          </a:p>
        </p:txBody>
      </p:sp>
    </p:spTree>
    <p:extLst>
      <p:ext uri="{BB962C8B-B14F-4D97-AF65-F5344CB8AC3E}">
        <p14:creationId xmlns:p14="http://schemas.microsoft.com/office/powerpoint/2010/main" val="410118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motivation</a:t>
            </a:r>
          </a:p>
        </p:txBody>
      </p:sp>
      <p:sp>
        <p:nvSpPr>
          <p:cNvPr id="3" name="Content Placeholder 2"/>
          <p:cNvSpPr>
            <a:spLocks noGrp="1"/>
          </p:cNvSpPr>
          <p:nvPr>
            <p:ph idx="1"/>
          </p:nvPr>
        </p:nvSpPr>
        <p:spPr/>
        <p:txBody>
          <a:bodyPr>
            <a:normAutofit fontScale="92500" lnSpcReduction="20000"/>
          </a:bodyPr>
          <a:lstStyle/>
          <a:p>
            <a:r>
              <a:rPr lang="en-US" dirty="0"/>
              <a:t>No well-supported intervention available to remediate/rebuild cognitive deficits after TBI </a:t>
            </a:r>
          </a:p>
          <a:p>
            <a:r>
              <a:rPr lang="en-US" dirty="0"/>
              <a:t>Compensatory strategies are typically used</a:t>
            </a:r>
          </a:p>
          <a:p>
            <a:r>
              <a:rPr lang="en-US" dirty="0"/>
              <a:t>Pharmaceutical therapies offer only limited potential for improvement </a:t>
            </a:r>
            <a:r>
              <a:rPr lang="en-US" sz="1350" dirty="0"/>
              <a:t>(Osier, 2015; Warden, 2006)</a:t>
            </a:r>
          </a:p>
          <a:p>
            <a:r>
              <a:rPr lang="en-US" dirty="0"/>
              <a:t>Non-invasive repetitive transcranial magnetic stimulation  (</a:t>
            </a:r>
            <a:r>
              <a:rPr lang="en-US" dirty="0" err="1"/>
              <a:t>rTMS</a:t>
            </a:r>
            <a:r>
              <a:rPr lang="en-US" dirty="0"/>
              <a:t>) has shown some promise in improving cognition in persons with neurologic and psychiatric disorders </a:t>
            </a:r>
            <a:r>
              <a:rPr lang="en-US" sz="1350" dirty="0"/>
              <a:t>(Nadeau, 2014; </a:t>
            </a:r>
            <a:r>
              <a:rPr lang="en-US" sz="1350" dirty="0" err="1"/>
              <a:t>Demirtas-Tatlidede</a:t>
            </a:r>
            <a:r>
              <a:rPr lang="en-US" sz="1350" dirty="0"/>
              <a:t>, 2013; </a:t>
            </a:r>
            <a:r>
              <a:rPr lang="en-US" sz="1350" dirty="0" err="1"/>
              <a:t>Guse</a:t>
            </a:r>
            <a:r>
              <a:rPr lang="en-US" sz="1350" dirty="0"/>
              <a:t> 2010)</a:t>
            </a:r>
          </a:p>
          <a:p>
            <a:r>
              <a:rPr lang="en-US" b="1" dirty="0"/>
              <a:t>Case reports </a:t>
            </a:r>
            <a:r>
              <a:rPr lang="en-US" dirty="0"/>
              <a:t>of cognitive outcomes after </a:t>
            </a:r>
            <a:r>
              <a:rPr lang="en-US" dirty="0" err="1"/>
              <a:t>rTMS</a:t>
            </a:r>
            <a:r>
              <a:rPr lang="en-US" dirty="0"/>
              <a:t> in TBI are encouraging </a:t>
            </a:r>
            <a:r>
              <a:rPr lang="en-US" sz="1350" dirty="0"/>
              <a:t>(Dhaliwal, 2015)</a:t>
            </a:r>
          </a:p>
          <a:p>
            <a:r>
              <a:rPr lang="en-US" dirty="0"/>
              <a:t>More </a:t>
            </a:r>
            <a:r>
              <a:rPr lang="en-US" b="1" dirty="0"/>
              <a:t>controlled studies </a:t>
            </a:r>
            <a:r>
              <a:rPr lang="en-US" dirty="0"/>
              <a:t>are necessary</a:t>
            </a:r>
          </a:p>
          <a:p>
            <a:endParaRPr lang="en-US" dirty="0"/>
          </a:p>
        </p:txBody>
      </p:sp>
    </p:spTree>
    <p:extLst>
      <p:ext uri="{BB962C8B-B14F-4D97-AF65-F5344CB8AC3E}">
        <p14:creationId xmlns:p14="http://schemas.microsoft.com/office/powerpoint/2010/main" val="283991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a:t>
            </a:r>
          </a:p>
        </p:txBody>
      </p:sp>
      <p:sp>
        <p:nvSpPr>
          <p:cNvPr id="3" name="Content Placeholder 2"/>
          <p:cNvSpPr>
            <a:spLocks noGrp="1"/>
          </p:cNvSpPr>
          <p:nvPr>
            <p:ph idx="1"/>
          </p:nvPr>
        </p:nvSpPr>
        <p:spPr/>
        <p:txBody>
          <a:bodyPr/>
          <a:lstStyle/>
          <a:p>
            <a:r>
              <a:rPr lang="en-US" dirty="0"/>
              <a:t>TBI and cognitive deficits are correlated with increased delta activity</a:t>
            </a:r>
          </a:p>
          <a:p>
            <a:r>
              <a:rPr lang="en-US" dirty="0" err="1"/>
              <a:t>rTMS</a:t>
            </a:r>
            <a:r>
              <a:rPr lang="en-US" dirty="0"/>
              <a:t> has been shown to reduce delta activity in many conditions</a:t>
            </a:r>
          </a:p>
          <a:p>
            <a:endParaRPr lang="en-US" dirty="0"/>
          </a:p>
          <a:p>
            <a:r>
              <a:rPr lang="en-US" b="1" dirty="0"/>
              <a:t>We hypothesize that </a:t>
            </a:r>
            <a:r>
              <a:rPr lang="en-US" b="1" dirty="0" err="1"/>
              <a:t>rTMS</a:t>
            </a:r>
            <a:r>
              <a:rPr lang="en-US" b="1" dirty="0"/>
              <a:t> stimulation will induce sustained increases in cortical excitability, thus improving attention and learning</a:t>
            </a:r>
          </a:p>
        </p:txBody>
      </p:sp>
      <p:sp>
        <p:nvSpPr>
          <p:cNvPr id="4" name="Slide Number Placeholder 3"/>
          <p:cNvSpPr>
            <a:spLocks noGrp="1"/>
          </p:cNvSpPr>
          <p:nvPr>
            <p:ph type="sldNum" sz="quarter" idx="12"/>
          </p:nvPr>
        </p:nvSpPr>
        <p:spPr/>
        <p:txBody>
          <a:bodyPr/>
          <a:lstStyle/>
          <a:p>
            <a:fld id="{A7DF5681-3720-4CD3-8B60-5597DFDABFA4}" type="slidenum">
              <a:rPr lang="en-US" smtClean="0"/>
              <a:pPr/>
              <a:t>6</a:t>
            </a:fld>
            <a:endParaRPr lang="en-US" dirty="0"/>
          </a:p>
        </p:txBody>
      </p:sp>
    </p:spTree>
    <p:extLst>
      <p:ext uri="{BB962C8B-B14F-4D97-AF65-F5344CB8AC3E}">
        <p14:creationId xmlns:p14="http://schemas.microsoft.com/office/powerpoint/2010/main" val="199956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Aims</a:t>
            </a:r>
          </a:p>
        </p:txBody>
      </p:sp>
      <p:sp>
        <p:nvSpPr>
          <p:cNvPr id="3" name="Content Placeholder 2"/>
          <p:cNvSpPr>
            <a:spLocks noGrp="1"/>
          </p:cNvSpPr>
          <p:nvPr>
            <p:ph idx="1"/>
          </p:nvPr>
        </p:nvSpPr>
        <p:spPr/>
        <p:txBody>
          <a:bodyPr/>
          <a:lstStyle/>
          <a:p>
            <a:r>
              <a:rPr lang="en-US" dirty="0"/>
              <a:t>Determine efficacy of </a:t>
            </a:r>
            <a:r>
              <a:rPr lang="en-US" dirty="0" err="1"/>
              <a:t>rTMS</a:t>
            </a:r>
            <a:r>
              <a:rPr lang="en-US" dirty="0"/>
              <a:t> on :</a:t>
            </a:r>
          </a:p>
          <a:p>
            <a:pPr marL="971550" lvl="1" indent="-514350">
              <a:buClr>
                <a:schemeClr val="tx2">
                  <a:lumMod val="75000"/>
                </a:schemeClr>
              </a:buClr>
              <a:buFont typeface="+mj-lt"/>
              <a:buAutoNum type="arabicPeriod"/>
            </a:pPr>
            <a:r>
              <a:rPr lang="en-US" dirty="0"/>
              <a:t>Objective measures of attention, learning and cognitive control</a:t>
            </a:r>
          </a:p>
          <a:p>
            <a:pPr marL="971550" lvl="1" indent="-514350">
              <a:buClr>
                <a:schemeClr val="tx2">
                  <a:lumMod val="75000"/>
                </a:schemeClr>
              </a:buClr>
              <a:buFont typeface="+mj-lt"/>
              <a:buAutoNum type="arabicPeriod"/>
            </a:pPr>
            <a:r>
              <a:rPr lang="en-US" dirty="0"/>
              <a:t>Neurophysiological measures of resting state CNS function</a:t>
            </a:r>
          </a:p>
          <a:p>
            <a:pPr marL="971550" lvl="1" indent="-514350">
              <a:buClr>
                <a:schemeClr val="tx2">
                  <a:lumMod val="75000"/>
                </a:schemeClr>
              </a:buClr>
              <a:buFont typeface="+mj-lt"/>
              <a:buAutoNum type="arabicPeriod"/>
            </a:pPr>
            <a:r>
              <a:rPr lang="en-US" dirty="0"/>
              <a:t>Self-reported symptoms</a:t>
            </a:r>
          </a:p>
          <a:p>
            <a:pPr marL="971550" lvl="1" indent="-514350">
              <a:buClr>
                <a:schemeClr val="tx2">
                  <a:lumMod val="75000"/>
                </a:schemeClr>
              </a:buClr>
              <a:buFont typeface="+mj-lt"/>
              <a:buAutoNum type="arabicPeriod"/>
            </a:pPr>
            <a:r>
              <a:rPr lang="en-US" dirty="0"/>
              <a:t>Cognitive and functional potential</a:t>
            </a:r>
          </a:p>
          <a:p>
            <a:pPr marL="971550" lvl="1" indent="-514350">
              <a:buClr>
                <a:schemeClr val="tx2">
                  <a:lumMod val="75000"/>
                </a:schemeClr>
              </a:buClr>
              <a:buFont typeface="+mj-lt"/>
              <a:buAutoNum type="arabicPeriod"/>
            </a:pPr>
            <a:r>
              <a:rPr lang="en-US" dirty="0"/>
              <a:t>Practical utility and feasibility of using </a:t>
            </a:r>
            <a:r>
              <a:rPr lang="en-US" dirty="0" err="1"/>
              <a:t>rTMS</a:t>
            </a:r>
            <a:r>
              <a:rPr lang="en-US" dirty="0"/>
              <a:t> in a TBI population</a:t>
            </a:r>
          </a:p>
        </p:txBody>
      </p:sp>
      <p:sp>
        <p:nvSpPr>
          <p:cNvPr id="4" name="Slide Number Placeholder 3"/>
          <p:cNvSpPr>
            <a:spLocks noGrp="1"/>
          </p:cNvSpPr>
          <p:nvPr>
            <p:ph type="sldNum" sz="quarter" idx="12"/>
          </p:nvPr>
        </p:nvSpPr>
        <p:spPr/>
        <p:txBody>
          <a:bodyPr/>
          <a:lstStyle/>
          <a:p>
            <a:fld id="{A7DF5681-3720-4CD3-8B60-5597DFDABFA4}" type="slidenum">
              <a:rPr lang="en-US" smtClean="0"/>
              <a:pPr/>
              <a:t>7</a:t>
            </a:fld>
            <a:endParaRPr lang="en-US" dirty="0"/>
          </a:p>
        </p:txBody>
      </p:sp>
    </p:spTree>
    <p:extLst>
      <p:ext uri="{BB962C8B-B14F-4D97-AF65-F5344CB8AC3E}">
        <p14:creationId xmlns:p14="http://schemas.microsoft.com/office/powerpoint/2010/main" val="202299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E4E4-959A-49F2-9EC2-4FABCFE74FD1}"/>
              </a:ext>
            </a:extLst>
          </p:cNvPr>
          <p:cNvSpPr>
            <a:spLocks noGrp="1"/>
          </p:cNvSpPr>
          <p:nvPr>
            <p:ph type="title"/>
          </p:nvPr>
        </p:nvSpPr>
        <p:spPr/>
        <p:txBody>
          <a:bodyPr>
            <a:normAutofit fontScale="90000"/>
          </a:bodyPr>
          <a:lstStyle/>
          <a:p>
            <a:r>
              <a:rPr lang="en-US" dirty="0"/>
              <a:t>Functional mechanics – Lenz’s law</a:t>
            </a:r>
          </a:p>
        </p:txBody>
      </p:sp>
      <p:sp>
        <p:nvSpPr>
          <p:cNvPr id="5" name="Content Placeholder 4">
            <a:extLst>
              <a:ext uri="{FF2B5EF4-FFF2-40B4-BE49-F238E27FC236}">
                <a16:creationId xmlns:a16="http://schemas.microsoft.com/office/drawing/2014/main" id="{77FD73FB-8FEC-4AEC-969D-69DEC8FABC8F}"/>
              </a:ext>
            </a:extLst>
          </p:cNvPr>
          <p:cNvSpPr>
            <a:spLocks noGrp="1"/>
          </p:cNvSpPr>
          <p:nvPr>
            <p:ph sz="half" idx="1"/>
          </p:nvPr>
        </p:nvSpPr>
        <p:spPr/>
        <p:txBody>
          <a:bodyPr/>
          <a:lstStyle/>
          <a:p>
            <a:r>
              <a:rPr lang="en-US" dirty="0"/>
              <a:t>Magnetic field moving past wire, induces electrical current</a:t>
            </a:r>
          </a:p>
          <a:p>
            <a:endParaRPr lang="en-US" dirty="0"/>
          </a:p>
          <a:p>
            <a:r>
              <a:rPr lang="en-US" dirty="0"/>
              <a:t>Current through wire produces magnetic field</a:t>
            </a:r>
          </a:p>
        </p:txBody>
      </p:sp>
      <p:sp>
        <p:nvSpPr>
          <p:cNvPr id="4" name="Slide Number Placeholder 3">
            <a:extLst>
              <a:ext uri="{FF2B5EF4-FFF2-40B4-BE49-F238E27FC236}">
                <a16:creationId xmlns:a16="http://schemas.microsoft.com/office/drawing/2014/main" id="{BBCBDD99-68ED-4506-B7A5-BCEEA213A53B}"/>
              </a:ext>
            </a:extLst>
          </p:cNvPr>
          <p:cNvSpPr>
            <a:spLocks noGrp="1"/>
          </p:cNvSpPr>
          <p:nvPr>
            <p:ph type="sldNum" sz="quarter" idx="12"/>
          </p:nvPr>
        </p:nvSpPr>
        <p:spPr/>
        <p:txBody>
          <a:bodyPr/>
          <a:lstStyle/>
          <a:p>
            <a:fld id="{A7DF5681-3720-4CD3-8B60-5597DFDABFA4}" type="slidenum">
              <a:rPr lang="en-US" smtClean="0"/>
              <a:pPr/>
              <a:t>8</a:t>
            </a:fld>
            <a:endParaRPr lang="en-US" dirty="0"/>
          </a:p>
        </p:txBody>
      </p:sp>
      <p:pic>
        <p:nvPicPr>
          <p:cNvPr id="1026" name="Picture 2" descr="Lenz's law">
            <a:extLst>
              <a:ext uri="{FF2B5EF4-FFF2-40B4-BE49-F238E27FC236}">
                <a16:creationId xmlns:a16="http://schemas.microsoft.com/office/drawing/2014/main" id="{349C59CB-E677-473A-B9C0-197E1FBA4BB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4521" y="1773936"/>
            <a:ext cx="4345182" cy="46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7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470C-764A-4CB7-A0B1-92C78E759585}"/>
              </a:ext>
            </a:extLst>
          </p:cNvPr>
          <p:cNvSpPr>
            <a:spLocks noGrp="1"/>
          </p:cNvSpPr>
          <p:nvPr>
            <p:ph type="title"/>
          </p:nvPr>
        </p:nvSpPr>
        <p:spPr/>
        <p:txBody>
          <a:bodyPr/>
          <a:lstStyle/>
          <a:p>
            <a:r>
              <a:rPr lang="en-US" dirty="0"/>
              <a:t>Figure 8 coil Focus</a:t>
            </a:r>
          </a:p>
        </p:txBody>
      </p:sp>
      <p:sp>
        <p:nvSpPr>
          <p:cNvPr id="3" name="Content Placeholder 2">
            <a:extLst>
              <a:ext uri="{FF2B5EF4-FFF2-40B4-BE49-F238E27FC236}">
                <a16:creationId xmlns:a16="http://schemas.microsoft.com/office/drawing/2014/main" id="{91CFFEF4-E953-4D62-B7B6-00DBA6BDD0EE}"/>
              </a:ext>
            </a:extLst>
          </p:cNvPr>
          <p:cNvSpPr>
            <a:spLocks noGrp="1"/>
          </p:cNvSpPr>
          <p:nvPr>
            <p:ph sz="half" idx="1"/>
          </p:nvPr>
        </p:nvSpPr>
        <p:spPr/>
        <p:txBody>
          <a:bodyPr/>
          <a:lstStyle/>
          <a:p>
            <a:r>
              <a:rPr lang="en-US" dirty="0"/>
              <a:t>Wire coiled into figure 8</a:t>
            </a:r>
          </a:p>
          <a:p>
            <a:r>
              <a:rPr lang="en-US" dirty="0"/>
              <a:t>Focuses magnetic field to tiny area</a:t>
            </a:r>
          </a:p>
          <a:p>
            <a:r>
              <a:rPr lang="en-US" dirty="0"/>
              <a:t>~ 1 mm</a:t>
            </a:r>
            <a:r>
              <a:rPr lang="en-US" baseline="30000" dirty="0"/>
              <a:t>2</a:t>
            </a:r>
            <a:endParaRPr lang="en-US" dirty="0"/>
          </a:p>
          <a:p>
            <a:endParaRPr lang="en-US" dirty="0"/>
          </a:p>
        </p:txBody>
      </p:sp>
      <p:sp>
        <p:nvSpPr>
          <p:cNvPr id="5" name="Slide Number Placeholder 4">
            <a:extLst>
              <a:ext uri="{FF2B5EF4-FFF2-40B4-BE49-F238E27FC236}">
                <a16:creationId xmlns:a16="http://schemas.microsoft.com/office/drawing/2014/main" id="{31888EA8-A720-499E-B6AE-9A682AD7CB0C}"/>
              </a:ext>
            </a:extLst>
          </p:cNvPr>
          <p:cNvSpPr>
            <a:spLocks noGrp="1"/>
          </p:cNvSpPr>
          <p:nvPr>
            <p:ph type="sldNum" sz="quarter" idx="12"/>
          </p:nvPr>
        </p:nvSpPr>
        <p:spPr/>
        <p:txBody>
          <a:bodyPr/>
          <a:lstStyle/>
          <a:p>
            <a:fld id="{A7DF5681-3720-4CD3-8B60-5597DFDABFA4}" type="slidenum">
              <a:rPr lang="en-US" smtClean="0"/>
              <a:pPr/>
              <a:t>9</a:t>
            </a:fld>
            <a:endParaRPr lang="en-US" dirty="0"/>
          </a:p>
        </p:txBody>
      </p:sp>
      <p:pic>
        <p:nvPicPr>
          <p:cNvPr id="2050" name="Picture 2" descr="Current FDA-Cleared TMS Systems and Future Innovations in TMS Therapy |  Neupsy Key">
            <a:extLst>
              <a:ext uri="{FF2B5EF4-FFF2-40B4-BE49-F238E27FC236}">
                <a16:creationId xmlns:a16="http://schemas.microsoft.com/office/drawing/2014/main" id="{014BF527-2E0F-41C1-A122-B28DCEDF73D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092241" y="3581400"/>
            <a:ext cx="583216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375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19471</TotalTime>
  <Words>1934</Words>
  <Application>Microsoft Office PowerPoint</Application>
  <PresentationFormat>On-screen Show (4:3)</PresentationFormat>
  <Paragraphs>306</Paragraphs>
  <Slides>34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Baskerville Old Face</vt:lpstr>
      <vt:lpstr>Calibri</vt:lpstr>
      <vt:lpstr>Corbel</vt:lpstr>
      <vt:lpstr>NexusSerif</vt:lpstr>
      <vt:lpstr>Times New Roman</vt:lpstr>
      <vt:lpstr>Wingdings</vt:lpstr>
      <vt:lpstr>Wingdings 2</vt:lpstr>
      <vt:lpstr>Wingdings 3</vt:lpstr>
      <vt:lpstr>Module</vt:lpstr>
      <vt:lpstr>Targeted transcranial magnetic stimulation (rTMS) for cognitive rehabilitation after traumatic brain injury</vt:lpstr>
      <vt:lpstr>Introduction</vt:lpstr>
      <vt:lpstr>TBI as disorder of neural communication</vt:lpstr>
      <vt:lpstr>rTMS alters neural communication</vt:lpstr>
      <vt:lpstr>Study motivation</vt:lpstr>
      <vt:lpstr>Hypothesis</vt:lpstr>
      <vt:lpstr>Specific Aims</vt:lpstr>
      <vt:lpstr>Functional mechanics – Lenz’s law</vt:lpstr>
      <vt:lpstr>Figure 8 coil Focus</vt:lpstr>
      <vt:lpstr>Navigated Repetitive Transcranial Magnetic Stimulation</vt:lpstr>
      <vt:lpstr>Noninvasive brain stimulation</vt:lpstr>
      <vt:lpstr>Motor mapping with TMS</vt:lpstr>
      <vt:lpstr>Study Design</vt:lpstr>
      <vt:lpstr>Outcome measures</vt:lpstr>
      <vt:lpstr>Intervention</vt:lpstr>
      <vt:lpstr>Recruitment</vt:lpstr>
      <vt:lpstr>Results and Conclusions</vt:lpstr>
      <vt:lpstr>Background</vt:lpstr>
      <vt:lpstr>Design &amp; Hypotheses</vt:lpstr>
      <vt:lpstr>Analysis</vt:lpstr>
      <vt:lpstr>Results- Cognitive performance</vt:lpstr>
      <vt:lpstr>Results- Subjective Functioning</vt:lpstr>
      <vt:lpstr>Results- Subjective Functioning</vt:lpstr>
      <vt:lpstr>Results: resting EEG</vt:lpstr>
      <vt:lpstr>Resting δ elevation vs. symptom gains</vt:lpstr>
      <vt:lpstr>PowerPoint Presentation</vt:lpstr>
      <vt:lpstr>Remaining analyses: EEG</vt:lpstr>
      <vt:lpstr>Conclusions</vt:lpstr>
      <vt:lpstr>Clinical significance</vt:lpstr>
      <vt:lpstr>Discussion: why no improvement in neuropsychological performance?</vt:lpstr>
      <vt:lpstr>Discussion: what is the late delta elevation?</vt:lpstr>
      <vt:lpstr>Other approaches to protocol?</vt:lpstr>
      <vt:lpstr>Status and Plans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Movement Research</dc:title>
  <dc:creator>PADRECC</dc:creator>
  <cp:lastModifiedBy>Allen, Wanda (DARS)</cp:lastModifiedBy>
  <cp:revision>203</cp:revision>
  <dcterms:created xsi:type="dcterms:W3CDTF">2011-03-10T14:35:27Z</dcterms:created>
  <dcterms:modified xsi:type="dcterms:W3CDTF">2021-04-14T18:36:44Z</dcterms:modified>
</cp:coreProperties>
</file>